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61" r:id="rId4"/>
    <p:sldId id="262" r:id="rId5"/>
    <p:sldId id="263" r:id="rId6"/>
    <p:sldId id="264" r:id="rId7"/>
    <p:sldId id="265" r:id="rId8"/>
    <p:sldId id="266" r:id="rId9"/>
    <p:sldId id="269" r:id="rId10"/>
    <p:sldId id="267" r:id="rId11"/>
    <p:sldId id="268" r:id="rId12"/>
    <p:sldId id="25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62" autoAdjust="0"/>
    <p:restoredTop sz="94660"/>
  </p:normalViewPr>
  <p:slideViewPr>
    <p:cSldViewPr snapToGrid="0">
      <p:cViewPr varScale="1">
        <p:scale>
          <a:sx n="92" d="100"/>
          <a:sy n="92"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CFDBC-C324-4F45-91A1-C50058B08602}" type="datetimeFigureOut">
              <a:rPr lang="en-US" smtClean="0"/>
              <a:t>4/12/2020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E879F-E00B-48CB-9BD1-2F6FF70E4167}" type="slidenum">
              <a:rPr lang="en-US" smtClean="0"/>
              <a:t>‹#›</a:t>
            </a:fld>
            <a:endParaRPr lang="en-US"/>
          </a:p>
        </p:txBody>
      </p:sp>
    </p:spTree>
    <p:extLst>
      <p:ext uri="{BB962C8B-B14F-4D97-AF65-F5344CB8AC3E}">
        <p14:creationId xmlns:p14="http://schemas.microsoft.com/office/powerpoint/2010/main" val="2361141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31E747-7AD0-4D49-B1B0-EBE11849FA7F}" type="datetime1">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66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CAC04C-82EF-43AC-9139-48AD7BB9CE4E}" type="datetime1">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34920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91A7D-EDB9-441F-95D3-FB2B716121E2}" type="datetime1">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24597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AEBC4-5169-4DC5-97E5-0C2AA2C2E3C6}" type="datetime1">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8958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98AC1-A644-4172-9D8E-100E2AFB9179}" type="datetime1">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AEF2D-0619-4DD9-A0B6-3C5CAD5F559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40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AF6B06-FB2C-4559-B2F4-F64C525B5488}" type="datetime1">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206199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EEED6-E7DF-4055-9BD4-55315308698F}" type="datetime1">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4760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F1A0C-D38D-4754-BFA1-025D2FF79C64}" type="datetime1">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301072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DB090A-4295-4A2D-BD1F-6D59AB05DF80}" type="datetime1">
              <a:rPr lang="en-US" smtClean="0"/>
              <a:t>4/12/2020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147781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5B290D8-E935-4E7F-8204-D5E2208282B5}" type="datetime1">
              <a:rPr lang="en-US" smtClean="0"/>
              <a:t>4/12/2020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7AEF2D-0619-4DD9-A0B6-3C5CAD5F5595}" type="slidenum">
              <a:rPr lang="en-US" smtClean="0"/>
              <a:t>‹#›</a:t>
            </a:fld>
            <a:endParaRPr lang="en-US"/>
          </a:p>
        </p:txBody>
      </p:sp>
    </p:spTree>
    <p:extLst>
      <p:ext uri="{BB962C8B-B14F-4D97-AF65-F5344CB8AC3E}">
        <p14:creationId xmlns:p14="http://schemas.microsoft.com/office/powerpoint/2010/main" val="124080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63438A-3E3A-47B7-A8A9-757281B08B31}" type="datetime1">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AEF2D-0619-4DD9-A0B6-3C5CAD5F5595}" type="slidenum">
              <a:rPr lang="en-US" smtClean="0"/>
              <a:t>‹#›</a:t>
            </a:fld>
            <a:endParaRPr lang="en-US"/>
          </a:p>
        </p:txBody>
      </p:sp>
    </p:spTree>
    <p:extLst>
      <p:ext uri="{BB962C8B-B14F-4D97-AF65-F5344CB8AC3E}">
        <p14:creationId xmlns:p14="http://schemas.microsoft.com/office/powerpoint/2010/main" val="8868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E6240A-64B3-4198-89F7-218E7C85CB99}" type="datetime1">
              <a:rPr lang="en-US" smtClean="0"/>
              <a:t>4/12/2020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D7AEF2D-0619-4DD9-A0B6-3C5CAD5F559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42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lato.stanford.edu/archives/sum2020/entries/beauvoi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353A1-36CC-49A9-A988-C82E8A182FF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4E7EE9-08EB-45A8-B6D5-E2EFCA354CB6}"/>
              </a:ext>
            </a:extLst>
          </p:cNvPr>
          <p:cNvSpPr>
            <a:spLocks noGrp="1"/>
          </p:cNvSpPr>
          <p:nvPr>
            <p:ph type="ctrTitle"/>
          </p:nvPr>
        </p:nvSpPr>
        <p:spPr>
          <a:xfrm>
            <a:off x="403944" y="1723474"/>
            <a:ext cx="10058400" cy="3566160"/>
          </a:xfrm>
        </p:spPr>
        <p:txBody>
          <a:bodyPr>
            <a:noAutofit/>
          </a:bodyPr>
          <a:lstStyle/>
          <a:p>
            <a:r>
              <a:rPr lang="en-US" sz="9600" dirty="0">
                <a:solidFill>
                  <a:schemeClr val="tx1"/>
                </a:solidFill>
              </a:rPr>
              <a:t>Simone </a:t>
            </a:r>
            <a:br>
              <a:rPr lang="en-US" sz="9600" dirty="0">
                <a:solidFill>
                  <a:schemeClr val="tx1"/>
                </a:solidFill>
              </a:rPr>
            </a:br>
            <a:r>
              <a:rPr lang="en-US" sz="9600" dirty="0">
                <a:solidFill>
                  <a:schemeClr val="tx1"/>
                </a:solidFill>
              </a:rPr>
              <a:t>de Beauvoir</a:t>
            </a:r>
          </a:p>
        </p:txBody>
      </p:sp>
      <p:sp>
        <p:nvSpPr>
          <p:cNvPr id="3" name="Subtitle 2">
            <a:extLst>
              <a:ext uri="{FF2B5EF4-FFF2-40B4-BE49-F238E27FC236}">
                <a16:creationId xmlns:a16="http://schemas.microsoft.com/office/drawing/2014/main" id="{0ABA058C-5F56-44CC-9230-A4D0114EA0F1}"/>
              </a:ext>
            </a:extLst>
          </p:cNvPr>
          <p:cNvSpPr>
            <a:spLocks noGrp="1"/>
          </p:cNvSpPr>
          <p:nvPr>
            <p:ph type="subTitle" idx="1"/>
          </p:nvPr>
        </p:nvSpPr>
        <p:spPr>
          <a:xfrm>
            <a:off x="316280" y="5289634"/>
            <a:ext cx="10058400" cy="1143000"/>
          </a:xfrm>
        </p:spPr>
        <p:txBody>
          <a:bodyPr>
            <a:normAutofit fontScale="85000" lnSpcReduction="20000"/>
          </a:bodyPr>
          <a:lstStyle/>
          <a:p>
            <a:pPr>
              <a:spcBef>
                <a:spcPts val="0"/>
              </a:spcBef>
            </a:pPr>
            <a:r>
              <a:rPr lang="en-US" dirty="0">
                <a:solidFill>
                  <a:schemeClr val="bg1"/>
                </a:solidFill>
              </a:rPr>
              <a:t>14 April 2020</a:t>
            </a:r>
          </a:p>
          <a:p>
            <a:pPr>
              <a:spcBef>
                <a:spcPts val="0"/>
              </a:spcBef>
            </a:pPr>
            <a:r>
              <a:rPr lang="en-US" dirty="0">
                <a:solidFill>
                  <a:schemeClr val="bg1"/>
                </a:solidFill>
              </a:rPr>
              <a:t>GENTRAIN</a:t>
            </a:r>
          </a:p>
          <a:p>
            <a:pPr>
              <a:spcBef>
                <a:spcPts val="0"/>
              </a:spcBef>
            </a:pPr>
            <a:r>
              <a:rPr lang="en-US" dirty="0">
                <a:solidFill>
                  <a:schemeClr val="bg1"/>
                </a:solidFill>
              </a:rPr>
              <a:t>MONTEREY PENINSULA COLLEGE</a:t>
            </a:r>
          </a:p>
          <a:p>
            <a:pPr>
              <a:spcBef>
                <a:spcPts val="0"/>
              </a:spcBef>
            </a:pPr>
            <a:r>
              <a:rPr lang="en-US" dirty="0">
                <a:solidFill>
                  <a:schemeClr val="bg1"/>
                </a:solidFill>
              </a:rPr>
              <a:t>STEPHANIE SPOTO</a:t>
            </a:r>
          </a:p>
        </p:txBody>
      </p:sp>
      <p:sp>
        <p:nvSpPr>
          <p:cNvPr id="5" name="Slide Number Placeholder 4">
            <a:extLst>
              <a:ext uri="{FF2B5EF4-FFF2-40B4-BE49-F238E27FC236}">
                <a16:creationId xmlns:a16="http://schemas.microsoft.com/office/drawing/2014/main" id="{D974CA94-E2E3-4214-BE13-02188CC8407E}"/>
              </a:ext>
            </a:extLst>
          </p:cNvPr>
          <p:cNvSpPr>
            <a:spLocks noGrp="1"/>
          </p:cNvSpPr>
          <p:nvPr>
            <p:ph type="sldNum" sz="quarter" idx="12"/>
          </p:nvPr>
        </p:nvSpPr>
        <p:spPr/>
        <p:txBody>
          <a:bodyPr/>
          <a:lstStyle/>
          <a:p>
            <a:fld id="{5D7AEF2D-0619-4DD9-A0B6-3C5CAD5F5595}" type="slidenum">
              <a:rPr lang="en-US" smtClean="0"/>
              <a:t>1</a:t>
            </a:fld>
            <a:endParaRPr lang="en-US"/>
          </a:p>
        </p:txBody>
      </p:sp>
    </p:spTree>
    <p:extLst>
      <p:ext uri="{BB962C8B-B14F-4D97-AF65-F5344CB8AC3E}">
        <p14:creationId xmlns:p14="http://schemas.microsoft.com/office/powerpoint/2010/main" val="31492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3F69-90AB-40BE-9FB7-3DFCB271BA01}"/>
              </a:ext>
            </a:extLst>
          </p:cNvPr>
          <p:cNvSpPr>
            <a:spLocks noGrp="1"/>
          </p:cNvSpPr>
          <p:nvPr>
            <p:ph type="title"/>
          </p:nvPr>
        </p:nvSpPr>
        <p:spPr/>
        <p:txBody>
          <a:bodyPr>
            <a:normAutofit fontScale="90000"/>
          </a:bodyPr>
          <a:lstStyle/>
          <a:p>
            <a:r>
              <a:rPr lang="en-US" dirty="0"/>
              <a:t>Woman as Other</a:t>
            </a:r>
            <a:br>
              <a:rPr lang="en-US" dirty="0"/>
            </a:br>
            <a:r>
              <a:rPr lang="en-US" dirty="0"/>
              <a:t>the evolution of Hegel’s Master-Slave dialectic</a:t>
            </a:r>
          </a:p>
        </p:txBody>
      </p:sp>
      <p:sp>
        <p:nvSpPr>
          <p:cNvPr id="3" name="Content Placeholder 2">
            <a:extLst>
              <a:ext uri="{FF2B5EF4-FFF2-40B4-BE49-F238E27FC236}">
                <a16:creationId xmlns:a16="http://schemas.microsoft.com/office/drawing/2014/main" id="{1B5090ED-7C85-4B2B-8F00-39BCFCA2666B}"/>
              </a:ext>
            </a:extLst>
          </p:cNvPr>
          <p:cNvSpPr>
            <a:spLocks noGrp="1"/>
          </p:cNvSpPr>
          <p:nvPr>
            <p:ph idx="1"/>
          </p:nvPr>
        </p:nvSpPr>
        <p:spPr>
          <a:xfrm>
            <a:off x="124691" y="1737360"/>
            <a:ext cx="11903185" cy="4281603"/>
          </a:xfrm>
        </p:spPr>
        <p:txBody>
          <a:bodyPr>
            <a:normAutofit fontScale="92500" lnSpcReduction="10000"/>
          </a:bodyPr>
          <a:lstStyle/>
          <a:p>
            <a:pPr>
              <a:buFont typeface="Arial" panose="020B0604020202020204" pitchFamily="34" charset="0"/>
              <a:buChar char="•"/>
            </a:pPr>
            <a:r>
              <a:rPr lang="en-US" dirty="0"/>
              <a:t>Hegel: Master &amp; Slave</a:t>
            </a:r>
          </a:p>
          <a:p>
            <a:pPr>
              <a:buFont typeface="Arial" panose="020B0604020202020204" pitchFamily="34" charset="0"/>
              <a:buChar char="•"/>
            </a:pPr>
            <a:r>
              <a:rPr lang="en-US" dirty="0"/>
              <a:t>Beauvoir: Subject &amp; Other 			Master=Subject (absolute)      	Slave=Other (inessential)</a:t>
            </a:r>
          </a:p>
          <a:p>
            <a:pPr lvl="1">
              <a:buFont typeface="Arial" panose="020B0604020202020204" pitchFamily="34" charset="0"/>
              <a:buChar char="•"/>
            </a:pPr>
            <a:endParaRPr lang="en-US" dirty="0"/>
          </a:p>
          <a:p>
            <a:pPr>
              <a:buFont typeface="Arial" panose="020B0604020202020204" pitchFamily="34" charset="0"/>
              <a:buChar char="•"/>
            </a:pPr>
            <a:r>
              <a:rPr lang="en-US" dirty="0"/>
              <a:t>Hegel’s Master-Slave dialectic is universalized, but Beauvoir’s dialectic is specific to the exploitation of Subject and Others when the Subject is Man and the Other is Woman.</a:t>
            </a:r>
          </a:p>
          <a:p>
            <a:pPr>
              <a:buFont typeface="Arial" panose="020B0604020202020204" pitchFamily="34" charset="0"/>
              <a:buChar char="•"/>
            </a:pPr>
            <a:r>
              <a:rPr lang="en-US" dirty="0"/>
              <a:t>Hegel’s dialectic: the slave (Other) experiences communal reality of their oppression as an oppressed group. They can call on history and their shared situation to proclaim their Subjectivity and demand recognition.</a:t>
            </a:r>
          </a:p>
          <a:p>
            <a:r>
              <a:rPr lang="en-US" dirty="0"/>
              <a:t>Beauvoir’s dialectic: </a:t>
            </a:r>
          </a:p>
          <a:p>
            <a:pPr lvl="1"/>
            <a:r>
              <a:rPr lang="en-US" dirty="0"/>
              <a:t>Similarities: Men (like the Hegelian ‘Master’) identify as the Subject, the neutral human type, and then measure women against this constructed standard, of course finding them deficient. These deficiencies are used to justify their position as Other.</a:t>
            </a:r>
          </a:p>
          <a:p>
            <a:pPr lvl="1"/>
            <a:r>
              <a:rPr lang="en-US" dirty="0"/>
              <a:t>Differences: Women are not able to identify the origins of their alienation. No shared history to help them reclaim their position in society as Subjects. Since they are dispersed among men and the world built on their terms, they often identify themselves in these same terms. They lack the solidarity of the Hegelian Slave for organizing themselves. Therefore, women’s path to liberation cannot follow the same path as the Hegelian Slave.</a:t>
            </a:r>
          </a:p>
        </p:txBody>
      </p:sp>
      <p:sp>
        <p:nvSpPr>
          <p:cNvPr id="4" name="Slide Number Placeholder 3">
            <a:extLst>
              <a:ext uri="{FF2B5EF4-FFF2-40B4-BE49-F238E27FC236}">
                <a16:creationId xmlns:a16="http://schemas.microsoft.com/office/drawing/2014/main" id="{3592EF0E-A8AE-42EF-97B4-34157E06038B}"/>
              </a:ext>
            </a:extLst>
          </p:cNvPr>
          <p:cNvSpPr>
            <a:spLocks noGrp="1"/>
          </p:cNvSpPr>
          <p:nvPr>
            <p:ph type="sldNum" sz="quarter" idx="12"/>
          </p:nvPr>
        </p:nvSpPr>
        <p:spPr/>
        <p:txBody>
          <a:bodyPr/>
          <a:lstStyle/>
          <a:p>
            <a:fld id="{5D7AEF2D-0619-4DD9-A0B6-3C5CAD5F5595}" type="slidenum">
              <a:rPr lang="en-US" sz="1800" smtClean="0"/>
              <a:t>10</a:t>
            </a:fld>
            <a:endParaRPr lang="en-US" sz="1800" dirty="0"/>
          </a:p>
        </p:txBody>
      </p:sp>
    </p:spTree>
    <p:extLst>
      <p:ext uri="{BB962C8B-B14F-4D97-AF65-F5344CB8AC3E}">
        <p14:creationId xmlns:p14="http://schemas.microsoft.com/office/powerpoint/2010/main" val="3287461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25C7-8748-440E-8F65-848DC5EC2490}"/>
              </a:ext>
            </a:extLst>
          </p:cNvPr>
          <p:cNvSpPr>
            <a:spLocks noGrp="1"/>
          </p:cNvSpPr>
          <p:nvPr>
            <p:ph type="title"/>
          </p:nvPr>
        </p:nvSpPr>
        <p:spPr/>
        <p:txBody>
          <a:bodyPr>
            <a:normAutofit/>
          </a:bodyPr>
          <a:lstStyle/>
          <a:p>
            <a:r>
              <a:rPr lang="en-US" i="1" dirty="0"/>
              <a:t>The Second Sex</a:t>
            </a:r>
            <a:br>
              <a:rPr lang="en-US" i="1" dirty="0"/>
            </a:br>
            <a:r>
              <a:rPr lang="en-US" sz="3600" dirty="0"/>
              <a:t>Requirements for liberation</a:t>
            </a:r>
            <a:endParaRPr lang="en-US" dirty="0"/>
          </a:p>
        </p:txBody>
      </p:sp>
      <p:sp>
        <p:nvSpPr>
          <p:cNvPr id="3" name="Content Placeholder 2">
            <a:extLst>
              <a:ext uri="{FF2B5EF4-FFF2-40B4-BE49-F238E27FC236}">
                <a16:creationId xmlns:a16="http://schemas.microsoft.com/office/drawing/2014/main" id="{1F5FAD1D-165B-4262-A5D4-9A96D04F50FA}"/>
              </a:ext>
            </a:extLst>
          </p:cNvPr>
          <p:cNvSpPr>
            <a:spLocks noGrp="1"/>
          </p:cNvSpPr>
          <p:nvPr>
            <p:ph idx="1"/>
          </p:nvPr>
        </p:nvSpPr>
        <p:spPr>
          <a:xfrm>
            <a:off x="93517" y="1845733"/>
            <a:ext cx="11876809" cy="4523893"/>
          </a:xfrm>
        </p:spPr>
        <p:txBody>
          <a:bodyPr>
            <a:normAutofit fontScale="92500" lnSpcReduction="10000"/>
          </a:bodyPr>
          <a:lstStyle/>
          <a:p>
            <a:pPr>
              <a:buFont typeface="Wingdings" panose="05000000000000000000" pitchFamily="2" charset="2"/>
              <a:buChar char="§"/>
            </a:pPr>
            <a:r>
              <a:rPr lang="en-US" dirty="0"/>
              <a:t> The last part of </a:t>
            </a:r>
            <a:r>
              <a:rPr lang="en-US" i="1" dirty="0"/>
              <a:t>The Second Sex </a:t>
            </a:r>
            <a:r>
              <a:rPr lang="en-US" dirty="0"/>
              <a:t>(“The Independent Woman” and the “Conclusion”) explore the status of the situation of women in the 1940s </a:t>
            </a:r>
            <a:r>
              <a:rPr lang="en-US" dirty="0">
                <a:sym typeface="Wingdings" panose="05000000000000000000" pitchFamily="2" charset="2"/>
              </a:rPr>
              <a:t> what has changed and what still needs to be different.</a:t>
            </a:r>
          </a:p>
          <a:p>
            <a:pPr>
              <a:buFont typeface="Wingdings" panose="05000000000000000000" pitchFamily="2" charset="2"/>
              <a:buChar char="§"/>
            </a:pPr>
            <a:r>
              <a:rPr lang="en-US" dirty="0"/>
              <a:t> Points to women’s suffrage and new moves towards economic independence, but claims these are liberal and Marxist solutions that are not enough </a:t>
            </a:r>
            <a:r>
              <a:rPr lang="en-US" dirty="0">
                <a:sym typeface="Wingdings" panose="05000000000000000000" pitchFamily="2" charset="2"/>
              </a:rPr>
              <a:t> ignores the impact of gendered socialization and how men and masculinity remain the subject and privileged position and the neutral or standard of humanity.</a:t>
            </a:r>
            <a:endParaRPr lang="en-US" dirty="0"/>
          </a:p>
          <a:p>
            <a:pPr>
              <a:buFont typeface="Wingdings" panose="05000000000000000000" pitchFamily="2" charset="2"/>
              <a:buChar char="§"/>
            </a:pPr>
            <a:r>
              <a:rPr lang="en-US" dirty="0"/>
              <a:t>The free/liberated woman has to throw off two sets of chains:</a:t>
            </a:r>
          </a:p>
          <a:p>
            <a:pPr marL="544068" lvl="1" indent="-342900">
              <a:buFont typeface="+mj-lt"/>
              <a:buAutoNum type="arabicPeriod"/>
            </a:pPr>
            <a:r>
              <a:rPr lang="en-US" dirty="0"/>
              <a:t>Abandon the notion that if she wants to be independent then she must emulate men (alienates her from her sexuality)</a:t>
            </a:r>
          </a:p>
          <a:p>
            <a:pPr marL="544068" lvl="1" indent="-342900">
              <a:buFont typeface="+mj-lt"/>
              <a:buAutoNum type="arabicPeriod"/>
            </a:pPr>
            <a:r>
              <a:rPr lang="en-US" dirty="0"/>
              <a:t>Must also throw off the chains of the socialization that framed her feminization (discourages risking herself for her ideals)</a:t>
            </a:r>
          </a:p>
          <a:p>
            <a:pPr>
              <a:buFont typeface="Wingdings" panose="05000000000000000000" pitchFamily="2" charset="2"/>
              <a:buChar char="§"/>
            </a:pPr>
            <a:r>
              <a:rPr lang="en-US" dirty="0"/>
              <a:t>Paying attention to the body, two things must happen for liberation:</a:t>
            </a:r>
          </a:p>
          <a:p>
            <a:pPr marL="544068" lvl="1" indent="-342900">
              <a:buFont typeface="+mj-lt"/>
              <a:buAutoNum type="arabicPeriod"/>
            </a:pPr>
            <a:r>
              <a:rPr lang="en-US" dirty="0"/>
              <a:t>Socialization must change: women must be socialized to participate in and engage with the world</a:t>
            </a:r>
          </a:p>
          <a:p>
            <a:pPr marL="544068" lvl="1" indent="-342900">
              <a:buFont typeface="+mj-lt"/>
              <a:buAutoNum type="arabicPeriod"/>
            </a:pPr>
            <a:r>
              <a:rPr lang="en-US" dirty="0"/>
              <a:t>Uncover the particular and unique ways that their embodiment interacts with the world.</a:t>
            </a:r>
          </a:p>
          <a:p>
            <a:pPr>
              <a:buFont typeface="Wingdings" panose="05000000000000000000" pitchFamily="2" charset="2"/>
              <a:buChar char="§"/>
            </a:pPr>
            <a:r>
              <a:rPr lang="en-US" dirty="0"/>
              <a:t>Must dismantle the pervasive myths about woman, which hinder the goal of liberation, but to deconstruct this myth is not to move towards a necessarily androgynous future </a:t>
            </a:r>
            <a:r>
              <a:rPr lang="en-US" dirty="0">
                <a:sym typeface="Wingdings" panose="05000000000000000000" pitchFamily="2" charset="2"/>
              </a:rPr>
              <a:t> claims that differences in embodiment will continue to lead to differences in gender, but these differences will no longer be grounds for oppression and the construction of the Subject and Other</a:t>
            </a:r>
            <a:endParaRPr lang="en-US" dirty="0"/>
          </a:p>
        </p:txBody>
      </p:sp>
      <p:sp>
        <p:nvSpPr>
          <p:cNvPr id="4" name="Slide Number Placeholder 3">
            <a:extLst>
              <a:ext uri="{FF2B5EF4-FFF2-40B4-BE49-F238E27FC236}">
                <a16:creationId xmlns:a16="http://schemas.microsoft.com/office/drawing/2014/main" id="{625BFC3A-3C9B-4F1C-8E12-D993F7206463}"/>
              </a:ext>
            </a:extLst>
          </p:cNvPr>
          <p:cNvSpPr>
            <a:spLocks noGrp="1"/>
          </p:cNvSpPr>
          <p:nvPr>
            <p:ph type="sldNum" sz="quarter" idx="12"/>
          </p:nvPr>
        </p:nvSpPr>
        <p:spPr/>
        <p:txBody>
          <a:bodyPr/>
          <a:lstStyle/>
          <a:p>
            <a:fld id="{5D7AEF2D-0619-4DD9-A0B6-3C5CAD5F5595}" type="slidenum">
              <a:rPr lang="en-US" smtClean="0"/>
              <a:t>11</a:t>
            </a:fld>
            <a:endParaRPr lang="en-US"/>
          </a:p>
        </p:txBody>
      </p:sp>
    </p:spTree>
    <p:extLst>
      <p:ext uri="{BB962C8B-B14F-4D97-AF65-F5344CB8AC3E}">
        <p14:creationId xmlns:p14="http://schemas.microsoft.com/office/powerpoint/2010/main" val="419808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9D07-AE53-42DE-905B-78B8E4C9C97C}"/>
              </a:ext>
            </a:extLst>
          </p:cNvPr>
          <p:cNvSpPr>
            <a:spLocks noGrp="1"/>
          </p:cNvSpPr>
          <p:nvPr>
            <p:ph type="title"/>
          </p:nvPr>
        </p:nvSpPr>
        <p:spPr/>
        <p:txBody>
          <a:bodyPr/>
          <a:lstStyle/>
          <a:p>
            <a:r>
              <a:rPr lang="en-US" dirty="0"/>
              <a:t>Sources &amp; Resources</a:t>
            </a:r>
          </a:p>
        </p:txBody>
      </p:sp>
      <p:sp>
        <p:nvSpPr>
          <p:cNvPr id="3" name="Content Placeholder 2">
            <a:extLst>
              <a:ext uri="{FF2B5EF4-FFF2-40B4-BE49-F238E27FC236}">
                <a16:creationId xmlns:a16="http://schemas.microsoft.com/office/drawing/2014/main" id="{13108781-377F-4DF4-8386-DB1F66B2B2DD}"/>
              </a:ext>
            </a:extLst>
          </p:cNvPr>
          <p:cNvSpPr>
            <a:spLocks noGrp="1"/>
          </p:cNvSpPr>
          <p:nvPr>
            <p:ph idx="1"/>
          </p:nvPr>
        </p:nvSpPr>
        <p:spPr>
          <a:xfrm>
            <a:off x="254000" y="1574800"/>
            <a:ext cx="11137900" cy="4584700"/>
          </a:xfrm>
        </p:spPr>
        <p:txBody>
          <a:bodyPr>
            <a:normAutofit/>
          </a:bodyPr>
          <a:lstStyle/>
          <a:p>
            <a:pPr lvl="8"/>
            <a:endParaRPr lang="en-US" dirty="0"/>
          </a:p>
          <a:p>
            <a:pPr>
              <a:spcBef>
                <a:spcPts val="0"/>
              </a:spcBef>
              <a:spcAft>
                <a:spcPts val="0"/>
              </a:spcAft>
            </a:pPr>
            <a:r>
              <a:rPr lang="en-US" dirty="0" err="1"/>
              <a:t>Bergoffen</a:t>
            </a:r>
            <a:r>
              <a:rPr lang="en-US" dirty="0"/>
              <a:t>, Debra and Burke, Megan, "Simone de Beauvoir", </a:t>
            </a:r>
            <a:r>
              <a:rPr lang="en-US" i="1" dirty="0"/>
              <a:t>The Stanford Encyclopedia of Philosophy</a:t>
            </a:r>
            <a:r>
              <a:rPr lang="en-US" dirty="0"/>
              <a:t> (Summer 2020 Edition), Edward N. </a:t>
            </a:r>
            <a:r>
              <a:rPr lang="en-US" dirty="0" err="1"/>
              <a:t>Zalta</a:t>
            </a:r>
            <a:r>
              <a:rPr lang="en-US" dirty="0"/>
              <a:t> (ed.), forthcoming URL = </a:t>
            </a:r>
          </a:p>
          <a:p>
            <a:pPr>
              <a:spcBef>
                <a:spcPts val="0"/>
              </a:spcBef>
              <a:spcAft>
                <a:spcPts val="0"/>
              </a:spcAft>
            </a:pPr>
            <a:r>
              <a:rPr lang="en-US" dirty="0"/>
              <a:t>&lt; </a:t>
            </a:r>
            <a:r>
              <a:rPr lang="en-US" dirty="0">
                <a:hlinkClick r:id="rId2"/>
              </a:rPr>
              <a:t>https://plato.stanford.edu/archives/sum2020/entries/beauvoir/</a:t>
            </a:r>
            <a:r>
              <a:rPr lang="en-US" dirty="0"/>
              <a:t> &gt;.</a:t>
            </a:r>
          </a:p>
          <a:p>
            <a:r>
              <a:rPr lang="en-US" dirty="0"/>
              <a:t>de Beauvoir, Simone. “Introduction,” </a:t>
            </a:r>
            <a:r>
              <a:rPr lang="en-US" i="1" dirty="0"/>
              <a:t>The Second Sex. </a:t>
            </a:r>
            <a:r>
              <a:rPr lang="en-US" dirty="0"/>
              <a:t>Trans. H.M. </a:t>
            </a:r>
            <a:r>
              <a:rPr lang="en-US" dirty="0" err="1"/>
              <a:t>Parshley</a:t>
            </a:r>
            <a:r>
              <a:rPr lang="en-US" dirty="0"/>
              <a:t>. New York: Knopf, 1976.</a:t>
            </a:r>
          </a:p>
        </p:txBody>
      </p:sp>
      <p:sp>
        <p:nvSpPr>
          <p:cNvPr id="4" name="Slide Number Placeholder 3">
            <a:extLst>
              <a:ext uri="{FF2B5EF4-FFF2-40B4-BE49-F238E27FC236}">
                <a16:creationId xmlns:a16="http://schemas.microsoft.com/office/drawing/2014/main" id="{7DC160BC-98B7-4F7D-83A9-0D5ABE907F1C}"/>
              </a:ext>
            </a:extLst>
          </p:cNvPr>
          <p:cNvSpPr>
            <a:spLocks noGrp="1"/>
          </p:cNvSpPr>
          <p:nvPr>
            <p:ph type="sldNum" sz="quarter" idx="12"/>
          </p:nvPr>
        </p:nvSpPr>
        <p:spPr/>
        <p:txBody>
          <a:bodyPr/>
          <a:lstStyle/>
          <a:p>
            <a:fld id="{5D7AEF2D-0619-4DD9-A0B6-3C5CAD5F5595}" type="slidenum">
              <a:rPr lang="en-US" sz="1600" smtClean="0"/>
              <a:t>12</a:t>
            </a:fld>
            <a:endParaRPr lang="en-US" dirty="0"/>
          </a:p>
        </p:txBody>
      </p:sp>
    </p:spTree>
    <p:extLst>
      <p:ext uri="{BB962C8B-B14F-4D97-AF65-F5344CB8AC3E}">
        <p14:creationId xmlns:p14="http://schemas.microsoft.com/office/powerpoint/2010/main" val="3724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F745-18BA-4342-86E1-68F06EF317A0}"/>
              </a:ext>
            </a:extLst>
          </p:cNvPr>
          <p:cNvSpPr>
            <a:spLocks noGrp="1"/>
          </p:cNvSpPr>
          <p:nvPr>
            <p:ph type="title"/>
          </p:nvPr>
        </p:nvSpPr>
        <p:spPr/>
        <p:txBody>
          <a:bodyPr/>
          <a:lstStyle/>
          <a:p>
            <a:r>
              <a:rPr lang="en-US" dirty="0"/>
              <a:t>Simone de Beauvoir: philosopher</a:t>
            </a:r>
            <a:br>
              <a:rPr lang="en-US" dirty="0"/>
            </a:br>
            <a:r>
              <a:rPr lang="en-US" sz="2800" dirty="0"/>
              <a:t>1908-1986</a:t>
            </a:r>
            <a:endParaRPr lang="en-US" dirty="0"/>
          </a:p>
        </p:txBody>
      </p:sp>
      <p:sp>
        <p:nvSpPr>
          <p:cNvPr id="3" name="Content Placeholder 2">
            <a:extLst>
              <a:ext uri="{FF2B5EF4-FFF2-40B4-BE49-F238E27FC236}">
                <a16:creationId xmlns:a16="http://schemas.microsoft.com/office/drawing/2014/main" id="{EB4A431F-3143-4EE1-B63E-240E1CCCD418}"/>
              </a:ext>
            </a:extLst>
          </p:cNvPr>
          <p:cNvSpPr>
            <a:spLocks noGrp="1"/>
          </p:cNvSpPr>
          <p:nvPr>
            <p:ph idx="1"/>
          </p:nvPr>
        </p:nvSpPr>
        <p:spPr>
          <a:xfrm>
            <a:off x="4803112" y="1845734"/>
            <a:ext cx="6352568" cy="4444534"/>
          </a:xfrm>
        </p:spPr>
        <p:txBody>
          <a:bodyPr>
            <a:normAutofit fontScale="92500" lnSpcReduction="20000"/>
          </a:bodyPr>
          <a:lstStyle/>
          <a:p>
            <a:pPr>
              <a:buFont typeface="Wingdings" panose="05000000000000000000" pitchFamily="2" charset="2"/>
              <a:buChar char="§"/>
            </a:pPr>
            <a:r>
              <a:rPr lang="en-US" dirty="0"/>
              <a:t>Simone de Beauvoir has only gradually won the right to be recognized as a philosopher (identified as an author rather than a philosopher – called herself the “midwife” of Sartre’s existential ethics)</a:t>
            </a:r>
          </a:p>
          <a:p>
            <a:pPr>
              <a:buFont typeface="Wingdings" panose="05000000000000000000" pitchFamily="2" charset="2"/>
              <a:buChar char="§"/>
            </a:pPr>
            <a:r>
              <a:rPr lang="en-US" dirty="0"/>
              <a:t> However, her place in philosophy is now uncontested</a:t>
            </a:r>
          </a:p>
          <a:p>
            <a:pPr lvl="1">
              <a:buFont typeface="Wingdings" panose="05000000000000000000" pitchFamily="2" charset="2"/>
              <a:buChar char="§"/>
            </a:pPr>
            <a:r>
              <a:rPr lang="en-US" dirty="0"/>
              <a:t>Especially after feminist philosopher, Julia Kristeva, organized a conference celebrating the centennial of Beauvoir’s birth</a:t>
            </a:r>
          </a:p>
          <a:p>
            <a:pPr>
              <a:buFont typeface="Wingdings" panose="05000000000000000000" pitchFamily="2" charset="2"/>
              <a:buChar char="§"/>
            </a:pPr>
            <a:r>
              <a:rPr lang="en-US" dirty="0"/>
              <a:t>Made enduring contributions to existentialism, feminist theory, ethics, politics and feminist theory (unlike her status as a philosopher, her status as a feminist theorist has never been questioned)</a:t>
            </a:r>
          </a:p>
          <a:p>
            <a:pPr>
              <a:buFont typeface="Wingdings" panose="05000000000000000000" pitchFamily="2" charset="2"/>
              <a:buChar char="§"/>
            </a:pPr>
            <a:r>
              <a:rPr lang="en-US" dirty="0"/>
              <a:t>Most known for </a:t>
            </a:r>
            <a:r>
              <a:rPr lang="en-US" i="1" dirty="0"/>
              <a:t>The Second Sex </a:t>
            </a:r>
            <a:r>
              <a:rPr lang="en-US" dirty="0"/>
              <a:t>(1949) </a:t>
            </a:r>
            <a:r>
              <a:rPr lang="en-US" dirty="0">
                <a:sym typeface="Wingdings" panose="05000000000000000000" pitchFamily="2" charset="2"/>
              </a:rPr>
              <a:t> controversial from its first publication</a:t>
            </a:r>
          </a:p>
          <a:p>
            <a:pPr lvl="1">
              <a:buFont typeface="Wingdings" panose="05000000000000000000" pitchFamily="2" charset="2"/>
              <a:buChar char="§"/>
            </a:pPr>
            <a:r>
              <a:rPr lang="en-US" dirty="0"/>
              <a:t>English translations were abridged until the 2010 English translation</a:t>
            </a:r>
          </a:p>
          <a:p>
            <a:pPr lvl="1">
              <a:buFont typeface="Wingdings" panose="05000000000000000000" pitchFamily="2" charset="2"/>
              <a:buChar char="§"/>
            </a:pPr>
            <a:r>
              <a:rPr lang="en-US" dirty="0"/>
              <a:t>Original English translation was done by a zoologist who didn’t understand the nuanced philosophical implications of her language.</a:t>
            </a:r>
          </a:p>
          <a:p>
            <a:pPr lvl="1">
              <a:buFont typeface="Wingdings" panose="05000000000000000000" pitchFamily="2" charset="2"/>
              <a:buChar char="§"/>
            </a:pPr>
            <a:r>
              <a:rPr lang="en-US" dirty="0"/>
              <a:t>2010 translation provided the full text with greater attention to her philosophical language</a:t>
            </a:r>
          </a:p>
        </p:txBody>
      </p:sp>
      <p:sp>
        <p:nvSpPr>
          <p:cNvPr id="6" name="Slide Number Placeholder 5">
            <a:extLst>
              <a:ext uri="{FF2B5EF4-FFF2-40B4-BE49-F238E27FC236}">
                <a16:creationId xmlns:a16="http://schemas.microsoft.com/office/drawing/2014/main" id="{ADE61C20-A8A3-4D96-98BA-32C3D9B5FD7E}"/>
              </a:ext>
            </a:extLst>
          </p:cNvPr>
          <p:cNvSpPr>
            <a:spLocks noGrp="1"/>
          </p:cNvSpPr>
          <p:nvPr>
            <p:ph type="sldNum" sz="quarter" idx="12"/>
          </p:nvPr>
        </p:nvSpPr>
        <p:spPr/>
        <p:txBody>
          <a:bodyPr/>
          <a:lstStyle/>
          <a:p>
            <a:fld id="{5D7AEF2D-0619-4DD9-A0B6-3C5CAD5F5595}" type="slidenum">
              <a:rPr lang="en-US" sz="1600" smtClean="0"/>
              <a:t>2</a:t>
            </a:fld>
            <a:endParaRPr lang="en-US" sz="1600" dirty="0"/>
          </a:p>
        </p:txBody>
      </p:sp>
      <p:pic>
        <p:nvPicPr>
          <p:cNvPr id="4" name="Picture 3">
            <a:extLst>
              <a:ext uri="{FF2B5EF4-FFF2-40B4-BE49-F238E27FC236}">
                <a16:creationId xmlns:a16="http://schemas.microsoft.com/office/drawing/2014/main" id="{FCF4FF9F-A72C-46AD-A55C-D9FF5D2A1C1C}"/>
              </a:ext>
            </a:extLst>
          </p:cNvPr>
          <p:cNvPicPr>
            <a:picLocks noChangeAspect="1"/>
          </p:cNvPicPr>
          <p:nvPr/>
        </p:nvPicPr>
        <p:blipFill>
          <a:blip r:embed="rId2"/>
          <a:stretch>
            <a:fillRect/>
          </a:stretch>
        </p:blipFill>
        <p:spPr>
          <a:xfrm>
            <a:off x="73686" y="1919234"/>
            <a:ext cx="4528039" cy="3396029"/>
          </a:xfrm>
          <a:prstGeom prst="rect">
            <a:avLst/>
          </a:prstGeom>
        </p:spPr>
      </p:pic>
    </p:spTree>
    <p:extLst>
      <p:ext uri="{BB962C8B-B14F-4D97-AF65-F5344CB8AC3E}">
        <p14:creationId xmlns:p14="http://schemas.microsoft.com/office/powerpoint/2010/main" val="2332036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C3A5-2615-4D47-AE72-CEDD89382890}"/>
              </a:ext>
            </a:extLst>
          </p:cNvPr>
          <p:cNvSpPr>
            <a:spLocks noGrp="1"/>
          </p:cNvSpPr>
          <p:nvPr>
            <p:ph type="title"/>
          </p:nvPr>
        </p:nvSpPr>
        <p:spPr>
          <a:xfrm>
            <a:off x="226200" y="305364"/>
            <a:ext cx="10058400" cy="1450757"/>
          </a:xfrm>
        </p:spPr>
        <p:txBody>
          <a:bodyPr/>
          <a:lstStyle/>
          <a:p>
            <a:r>
              <a:rPr lang="en-US" dirty="0"/>
              <a:t>Life and education</a:t>
            </a:r>
            <a:br>
              <a:rPr lang="en-US" dirty="0"/>
            </a:br>
            <a:r>
              <a:rPr lang="en-US" i="1" dirty="0"/>
              <a:t>meeting the existentialists</a:t>
            </a:r>
          </a:p>
        </p:txBody>
      </p:sp>
      <p:sp>
        <p:nvSpPr>
          <p:cNvPr id="3" name="Content Placeholder 2">
            <a:extLst>
              <a:ext uri="{FF2B5EF4-FFF2-40B4-BE49-F238E27FC236}">
                <a16:creationId xmlns:a16="http://schemas.microsoft.com/office/drawing/2014/main" id="{9268A116-B088-4582-8202-FBD77491AA28}"/>
              </a:ext>
            </a:extLst>
          </p:cNvPr>
          <p:cNvSpPr>
            <a:spLocks noGrp="1"/>
          </p:cNvSpPr>
          <p:nvPr>
            <p:ph idx="1"/>
          </p:nvPr>
        </p:nvSpPr>
        <p:spPr>
          <a:xfrm>
            <a:off x="226200" y="1845734"/>
            <a:ext cx="6531429" cy="4484728"/>
          </a:xfrm>
        </p:spPr>
        <p:txBody>
          <a:bodyPr>
            <a:normAutofit fontScale="85000" lnSpcReduction="10000"/>
          </a:bodyPr>
          <a:lstStyle/>
          <a:p>
            <a:pPr>
              <a:buFont typeface="Arial" panose="020B0604020202020204" pitchFamily="34" charset="0"/>
              <a:buChar char="•"/>
            </a:pPr>
            <a:r>
              <a:rPr lang="en-US" dirty="0"/>
              <a:t> Born 1908 in Paris to bourgeois Parisian family (lost much of their fortune after WWI)</a:t>
            </a:r>
          </a:p>
          <a:p>
            <a:pPr>
              <a:buFont typeface="Arial" panose="020B0604020202020204" pitchFamily="34" charset="0"/>
              <a:buChar char="•"/>
            </a:pPr>
            <a:r>
              <a:rPr lang="en-US" dirty="0"/>
              <a:t>Along with younger sister, Hélène, she attended a prestigious convent school</a:t>
            </a:r>
          </a:p>
          <a:p>
            <a:pPr>
              <a:buFont typeface="Arial" panose="020B0604020202020204" pitchFamily="34" charset="0"/>
              <a:buChar char="•"/>
            </a:pPr>
            <a:r>
              <a:rPr lang="en-US" dirty="0"/>
              <a:t>Though she was religious as a child (and at one point wanted to become a nun) she became an atheist as a teenager</a:t>
            </a:r>
          </a:p>
          <a:p>
            <a:pPr>
              <a:buFont typeface="Arial" panose="020B0604020202020204" pitchFamily="34" charset="0"/>
              <a:buChar char="•"/>
            </a:pPr>
            <a:r>
              <a:rPr lang="en-US" dirty="0"/>
              <a:t>Attended the same secondary school as other important thinkers of her time, such as Maurice Merleau-Ponty and Claude Lévi-Strauss</a:t>
            </a:r>
          </a:p>
          <a:p>
            <a:pPr>
              <a:buFont typeface="Arial" panose="020B0604020202020204" pitchFamily="34" charset="0"/>
              <a:buChar char="•"/>
            </a:pPr>
            <a:r>
              <a:rPr lang="en-US" dirty="0"/>
              <a:t>Though she was not officially enrolled, she sat in on courses at the École </a:t>
            </a:r>
            <a:r>
              <a:rPr lang="en-US" dirty="0" err="1"/>
              <a:t>Normale</a:t>
            </a:r>
            <a:r>
              <a:rPr lang="en-US" dirty="0"/>
              <a:t> Supérieure to help prepare her for the philosophy </a:t>
            </a:r>
            <a:r>
              <a:rPr lang="en-US" i="1" dirty="0"/>
              <a:t>aggregation</a:t>
            </a:r>
          </a:p>
          <a:p>
            <a:pPr>
              <a:buFont typeface="Arial" panose="020B0604020202020204" pitchFamily="34" charset="0"/>
              <a:buChar char="•"/>
            </a:pPr>
            <a:r>
              <a:rPr lang="en-US" dirty="0"/>
              <a:t>While studying for the exam she met other students, including Jean-Paul Sartre who would become her lifelong partner</a:t>
            </a:r>
          </a:p>
          <a:p>
            <a:pPr>
              <a:buFont typeface="Arial" panose="020B0604020202020204" pitchFamily="34" charset="0"/>
              <a:buChar char="•"/>
            </a:pPr>
            <a:r>
              <a:rPr lang="en-US" dirty="0"/>
              <a:t>The judges for the exam narrowly awarded Sartre with first place over Beauvoir (who received second place)</a:t>
            </a:r>
          </a:p>
          <a:p>
            <a:pPr lvl="1">
              <a:buFont typeface="Arial" panose="020B0604020202020204" pitchFamily="34" charset="0"/>
              <a:buChar char="•"/>
            </a:pPr>
            <a:r>
              <a:rPr lang="en-US" dirty="0"/>
              <a:t>At the age of 21 Simone de Beauvoir was the youngest person ever to pass the exam.</a:t>
            </a:r>
          </a:p>
        </p:txBody>
      </p:sp>
      <p:sp>
        <p:nvSpPr>
          <p:cNvPr id="4" name="Slide Number Placeholder 3">
            <a:extLst>
              <a:ext uri="{FF2B5EF4-FFF2-40B4-BE49-F238E27FC236}">
                <a16:creationId xmlns:a16="http://schemas.microsoft.com/office/drawing/2014/main" id="{1E0C1D02-A0D3-42D0-8DC5-39CE56D54BF7}"/>
              </a:ext>
            </a:extLst>
          </p:cNvPr>
          <p:cNvSpPr>
            <a:spLocks noGrp="1"/>
          </p:cNvSpPr>
          <p:nvPr>
            <p:ph type="sldNum" sz="quarter" idx="12"/>
          </p:nvPr>
        </p:nvSpPr>
        <p:spPr/>
        <p:txBody>
          <a:bodyPr/>
          <a:lstStyle/>
          <a:p>
            <a:fld id="{5D7AEF2D-0619-4DD9-A0B6-3C5CAD5F5595}" type="slidenum">
              <a:rPr lang="en-US" sz="2000" smtClean="0"/>
              <a:t>3</a:t>
            </a:fld>
            <a:endParaRPr lang="en-US" sz="2000" dirty="0"/>
          </a:p>
        </p:txBody>
      </p:sp>
      <p:sp>
        <p:nvSpPr>
          <p:cNvPr id="6" name="TextBox 5">
            <a:extLst>
              <a:ext uri="{FF2B5EF4-FFF2-40B4-BE49-F238E27FC236}">
                <a16:creationId xmlns:a16="http://schemas.microsoft.com/office/drawing/2014/main" id="{44209A03-CDA3-46F8-B5A1-297583A43DF2}"/>
              </a:ext>
            </a:extLst>
          </p:cNvPr>
          <p:cNvSpPr txBox="1"/>
          <p:nvPr/>
        </p:nvSpPr>
        <p:spPr>
          <a:xfrm>
            <a:off x="10370096" y="1845734"/>
            <a:ext cx="1950858" cy="646331"/>
          </a:xfrm>
          <a:prstGeom prst="rect">
            <a:avLst/>
          </a:prstGeom>
          <a:noFill/>
        </p:spPr>
        <p:txBody>
          <a:bodyPr wrap="square" rtlCol="0">
            <a:spAutoFit/>
          </a:bodyPr>
          <a:lstStyle/>
          <a:p>
            <a:r>
              <a:rPr lang="fr-FR" sz="1200" dirty="0"/>
              <a:t>Simone de Beauvoir &amp; Maurice Merleau-Ponty (1908-1961), 1930</a:t>
            </a:r>
            <a:endParaRPr lang="en-US" sz="1050" dirty="0"/>
          </a:p>
        </p:txBody>
      </p:sp>
      <p:pic>
        <p:nvPicPr>
          <p:cNvPr id="2050" name="Picture 2" descr="Simone de Beauvoir &amp; Maurice Merleau-Ponty (1908-1961) in 1930 ...">
            <a:extLst>
              <a:ext uri="{FF2B5EF4-FFF2-40B4-BE49-F238E27FC236}">
                <a16:creationId xmlns:a16="http://schemas.microsoft.com/office/drawing/2014/main" id="{9923F862-ACDA-4664-9449-5AF83328A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738" y="104304"/>
            <a:ext cx="3306358" cy="4240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9E8D994-B5A3-41E6-8640-80743FC1B7A8}"/>
              </a:ext>
            </a:extLst>
          </p:cNvPr>
          <p:cNvPicPr>
            <a:picLocks noChangeAspect="1"/>
          </p:cNvPicPr>
          <p:nvPr/>
        </p:nvPicPr>
        <p:blipFill>
          <a:blip r:embed="rId3"/>
          <a:stretch>
            <a:fillRect/>
          </a:stretch>
        </p:blipFill>
        <p:spPr>
          <a:xfrm>
            <a:off x="7063738" y="4330115"/>
            <a:ext cx="3701732" cy="2312232"/>
          </a:xfrm>
          <a:prstGeom prst="rect">
            <a:avLst/>
          </a:prstGeom>
        </p:spPr>
      </p:pic>
    </p:spTree>
    <p:extLst>
      <p:ext uri="{BB962C8B-B14F-4D97-AF65-F5344CB8AC3E}">
        <p14:creationId xmlns:p14="http://schemas.microsoft.com/office/powerpoint/2010/main" val="168719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D6A34-8050-4DFC-B286-84CAC99C65D3}"/>
              </a:ext>
            </a:extLst>
          </p:cNvPr>
          <p:cNvSpPr>
            <a:spLocks noGrp="1"/>
          </p:cNvSpPr>
          <p:nvPr>
            <p:ph type="title"/>
          </p:nvPr>
        </p:nvSpPr>
        <p:spPr/>
        <p:txBody>
          <a:bodyPr/>
          <a:lstStyle/>
          <a:p>
            <a:r>
              <a:rPr lang="en-US" i="1" dirty="0"/>
              <a:t>Literature and the Metaphysical Essay </a:t>
            </a:r>
            <a:r>
              <a:rPr lang="en-US" dirty="0"/>
              <a:t>(1946)</a:t>
            </a:r>
          </a:p>
        </p:txBody>
      </p:sp>
      <p:sp>
        <p:nvSpPr>
          <p:cNvPr id="3" name="Content Placeholder 2">
            <a:extLst>
              <a:ext uri="{FF2B5EF4-FFF2-40B4-BE49-F238E27FC236}">
                <a16:creationId xmlns:a16="http://schemas.microsoft.com/office/drawing/2014/main" id="{DE7E3BAA-7C0F-4292-A035-FE25F0DF935E}"/>
              </a:ext>
            </a:extLst>
          </p:cNvPr>
          <p:cNvSpPr>
            <a:spLocks noGrp="1"/>
          </p:cNvSpPr>
          <p:nvPr>
            <p:ph idx="1"/>
          </p:nvPr>
        </p:nvSpPr>
        <p:spPr>
          <a:xfrm>
            <a:off x="80387" y="1845734"/>
            <a:ext cx="11987683" cy="4504824"/>
          </a:xfrm>
        </p:spPr>
        <p:txBody>
          <a:bodyPr>
            <a:normAutofit fontScale="92500" lnSpcReduction="20000"/>
          </a:bodyPr>
          <a:lstStyle/>
          <a:p>
            <a:pPr>
              <a:buFont typeface="Wingdings" panose="05000000000000000000" pitchFamily="2" charset="2"/>
              <a:buChar char="§"/>
            </a:pPr>
            <a:r>
              <a:rPr lang="en-US" dirty="0"/>
              <a:t>In this essay, Beauvoir outlines her critique of the philosophical </a:t>
            </a:r>
            <a:r>
              <a:rPr lang="en-US" i="1" dirty="0"/>
              <a:t>status quo</a:t>
            </a:r>
            <a:r>
              <a:rPr lang="en-US" dirty="0"/>
              <a:t> </a:t>
            </a:r>
            <a:r>
              <a:rPr lang="en-US" dirty="0">
                <a:sym typeface="Wingdings" panose="05000000000000000000" pitchFamily="2" charset="2"/>
              </a:rPr>
              <a:t> also outlines her method of doing philosophy in literature</a:t>
            </a:r>
            <a:endParaRPr lang="en-US" dirty="0"/>
          </a:p>
          <a:p>
            <a:pPr>
              <a:buFont typeface="Wingdings" panose="05000000000000000000" pitchFamily="2" charset="2"/>
              <a:buChar char="§"/>
            </a:pPr>
            <a:r>
              <a:rPr lang="en-US" dirty="0"/>
              <a:t>Existentialist approach influenced by Heidegger and Husserl </a:t>
            </a:r>
            <a:r>
              <a:rPr lang="en-US" dirty="0">
                <a:sym typeface="Wingdings" panose="05000000000000000000" pitchFamily="2" charset="2"/>
              </a:rPr>
              <a:t> focuses on the importance of lived experience and how language reveals meaning in the world</a:t>
            </a:r>
          </a:p>
          <a:p>
            <a:pPr>
              <a:buFont typeface="Wingdings" panose="05000000000000000000" pitchFamily="2" charset="2"/>
              <a:buChar char="§"/>
            </a:pPr>
            <a:r>
              <a:rPr lang="en-US" dirty="0"/>
              <a:t>In making this revelation, Heidegger looks to poetry </a:t>
            </a:r>
          </a:p>
          <a:p>
            <a:pPr lvl="1">
              <a:buFont typeface="Wingdings" panose="05000000000000000000" pitchFamily="2" charset="2"/>
              <a:buChar char="§"/>
            </a:pPr>
            <a:r>
              <a:rPr lang="en-US" dirty="0"/>
              <a:t>Beauvoir (together with Camus and Sartre) look to the novel and the theater</a:t>
            </a:r>
          </a:p>
          <a:p>
            <a:pPr>
              <a:buFont typeface="Wingdings" panose="05000000000000000000" pitchFamily="2" charset="2"/>
              <a:buChar char="§"/>
            </a:pPr>
            <a:r>
              <a:rPr lang="en-US" dirty="0"/>
              <a:t>The existentialists turn towards Husserl to create the theory that supported this turn to these discourses</a:t>
            </a:r>
          </a:p>
          <a:p>
            <a:pPr>
              <a:buFont typeface="Wingdings" panose="05000000000000000000" pitchFamily="2" charset="2"/>
              <a:buChar char="§"/>
            </a:pPr>
            <a:r>
              <a:rPr lang="en-US" dirty="0"/>
              <a:t>The turned towards Heidegger to critique the privileged position of abstract investigations/philosophy</a:t>
            </a:r>
          </a:p>
          <a:p>
            <a:pPr lvl="1">
              <a:buFont typeface="Wingdings" panose="05000000000000000000" pitchFamily="2" charset="2"/>
              <a:buChar char="§"/>
            </a:pPr>
            <a:r>
              <a:rPr lang="en-US" dirty="0"/>
              <a:t>All theoretical analysis must be grounded on the concrete reality of lived experience</a:t>
            </a:r>
          </a:p>
          <a:p>
            <a:pPr>
              <a:buFont typeface="Wingdings" panose="05000000000000000000" pitchFamily="2" charset="2"/>
              <a:buChar char="§"/>
            </a:pPr>
            <a:r>
              <a:rPr lang="en-US" dirty="0"/>
              <a:t>Above and beyond the others, Beauvoir theorized about this turn to literature</a:t>
            </a:r>
          </a:p>
          <a:p>
            <a:pPr lvl="1">
              <a:buFont typeface="Wingdings" panose="05000000000000000000" pitchFamily="2" charset="2"/>
              <a:buChar char="§"/>
            </a:pPr>
            <a:r>
              <a:rPr lang="en-US" dirty="0"/>
              <a:t>It carried political, ethical and philosophical implications</a:t>
            </a:r>
          </a:p>
          <a:p>
            <a:pPr lvl="1">
              <a:buFont typeface="Wingdings" panose="05000000000000000000" pitchFamily="2" charset="2"/>
              <a:buChar char="§"/>
            </a:pPr>
            <a:r>
              <a:rPr lang="en-US" dirty="0"/>
              <a:t>Examines the limits of the appeal (calling on others to take on her political projects)</a:t>
            </a:r>
          </a:p>
          <a:p>
            <a:pPr lvl="1">
              <a:buFont typeface="Wingdings" panose="05000000000000000000" pitchFamily="2" charset="2"/>
              <a:buChar char="§"/>
            </a:pPr>
            <a:r>
              <a:rPr lang="en-US" dirty="0"/>
              <a:t>Displaying/depicting/exploring the temptation of violence</a:t>
            </a:r>
          </a:p>
          <a:p>
            <a:pPr lvl="1">
              <a:buFont typeface="Wingdings" panose="05000000000000000000" pitchFamily="2" charset="2"/>
              <a:buChar char="§"/>
            </a:pPr>
            <a:r>
              <a:rPr lang="en-US" dirty="0"/>
              <a:t>Explore and enact the ethics of existentialism: freedom, joy, generosity, responsibility</a:t>
            </a:r>
          </a:p>
          <a:p>
            <a:pPr lvl="1">
              <a:buFont typeface="Wingdings" panose="05000000000000000000" pitchFamily="2" charset="2"/>
              <a:buChar char="§"/>
            </a:pPr>
            <a:r>
              <a:rPr lang="en-US" dirty="0"/>
              <a:t>Allows for the closer contact and examination human relationships in their intimacy and complexity</a:t>
            </a:r>
          </a:p>
        </p:txBody>
      </p:sp>
      <p:sp>
        <p:nvSpPr>
          <p:cNvPr id="4" name="Slide Number Placeholder 3">
            <a:extLst>
              <a:ext uri="{FF2B5EF4-FFF2-40B4-BE49-F238E27FC236}">
                <a16:creationId xmlns:a16="http://schemas.microsoft.com/office/drawing/2014/main" id="{1005F639-EE9F-4537-B693-D7FB1C075EB7}"/>
              </a:ext>
            </a:extLst>
          </p:cNvPr>
          <p:cNvSpPr>
            <a:spLocks noGrp="1"/>
          </p:cNvSpPr>
          <p:nvPr>
            <p:ph type="sldNum" sz="quarter" idx="12"/>
          </p:nvPr>
        </p:nvSpPr>
        <p:spPr/>
        <p:txBody>
          <a:bodyPr/>
          <a:lstStyle/>
          <a:p>
            <a:fld id="{5D7AEF2D-0619-4DD9-A0B6-3C5CAD5F5595}" type="slidenum">
              <a:rPr lang="en-US" sz="1600" smtClean="0"/>
              <a:t>4</a:t>
            </a:fld>
            <a:endParaRPr lang="en-US" sz="1600" dirty="0"/>
          </a:p>
        </p:txBody>
      </p:sp>
    </p:spTree>
    <p:extLst>
      <p:ext uri="{BB962C8B-B14F-4D97-AF65-F5344CB8AC3E}">
        <p14:creationId xmlns:p14="http://schemas.microsoft.com/office/powerpoint/2010/main" val="97070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C28A-A999-48FC-8658-1602E08BF471}"/>
              </a:ext>
            </a:extLst>
          </p:cNvPr>
          <p:cNvSpPr>
            <a:spLocks noGrp="1"/>
          </p:cNvSpPr>
          <p:nvPr>
            <p:ph type="title"/>
          </p:nvPr>
        </p:nvSpPr>
        <p:spPr>
          <a:xfrm>
            <a:off x="132639" y="166022"/>
            <a:ext cx="10058400" cy="1450757"/>
          </a:xfrm>
        </p:spPr>
        <p:txBody>
          <a:bodyPr/>
          <a:lstStyle/>
          <a:p>
            <a:r>
              <a:rPr lang="en-US" i="1" dirty="0"/>
              <a:t>The Second Sex</a:t>
            </a:r>
          </a:p>
        </p:txBody>
      </p:sp>
      <p:sp>
        <p:nvSpPr>
          <p:cNvPr id="3" name="Content Placeholder 2">
            <a:extLst>
              <a:ext uri="{FF2B5EF4-FFF2-40B4-BE49-F238E27FC236}">
                <a16:creationId xmlns:a16="http://schemas.microsoft.com/office/drawing/2014/main" id="{B3C02811-F32D-49C2-8D27-415DC88CBF41}"/>
              </a:ext>
            </a:extLst>
          </p:cNvPr>
          <p:cNvSpPr>
            <a:spLocks noGrp="1"/>
          </p:cNvSpPr>
          <p:nvPr>
            <p:ph idx="1"/>
          </p:nvPr>
        </p:nvSpPr>
        <p:spPr>
          <a:xfrm>
            <a:off x="251209" y="3199043"/>
            <a:ext cx="11350554" cy="3260742"/>
          </a:xfrm>
        </p:spPr>
        <p:txBody>
          <a:bodyPr>
            <a:normAutofit fontScale="92500" lnSpcReduction="20000"/>
          </a:bodyPr>
          <a:lstStyle/>
          <a:p>
            <a:pPr>
              <a:buFont typeface="Arial" panose="020B0604020202020204" pitchFamily="34" charset="0"/>
              <a:buChar char="•"/>
            </a:pPr>
            <a:r>
              <a:rPr lang="en-US" dirty="0"/>
              <a:t>Challenge to philosophical </a:t>
            </a:r>
            <a:r>
              <a:rPr lang="en-US" i="1" dirty="0"/>
              <a:t>status quo</a:t>
            </a:r>
            <a:r>
              <a:rPr lang="en-US" dirty="0"/>
              <a:t> was part of the larger philosophical project taken up by her, Sartre, and Camus</a:t>
            </a:r>
          </a:p>
          <a:p>
            <a:pPr>
              <a:buFont typeface="Arial" panose="020B0604020202020204" pitchFamily="34" charset="0"/>
              <a:buChar char="•"/>
            </a:pPr>
            <a:r>
              <a:rPr lang="en-US" dirty="0"/>
              <a:t>Her challenge to the patriarchal </a:t>
            </a:r>
            <a:r>
              <a:rPr lang="en-US" i="1" dirty="0"/>
              <a:t>status quo</a:t>
            </a:r>
            <a:r>
              <a:rPr lang="en-US" dirty="0"/>
              <a:t> was more intense and dramatic</a:t>
            </a:r>
          </a:p>
          <a:p>
            <a:pPr lvl="1">
              <a:buFont typeface="Arial" panose="020B0604020202020204" pitchFamily="34" charset="0"/>
              <a:buChar char="•"/>
            </a:pPr>
            <a:r>
              <a:rPr lang="en-US" dirty="0"/>
              <a:t>Though first regarded more as an insult to sexual propriety (and not a political attack on patriarchy or a phenomenological philosophical examination of being “woman”)</a:t>
            </a:r>
          </a:p>
          <a:p>
            <a:pPr>
              <a:buFont typeface="Arial" panose="020B0604020202020204" pitchFamily="34" charset="0"/>
              <a:buChar char="•"/>
            </a:pPr>
            <a:r>
              <a:rPr lang="en-US" dirty="0"/>
              <a:t>Wasn’t until the second wave feminist movement (1960s) that the deeper implications of Beauvoir’s work were recognized</a:t>
            </a:r>
          </a:p>
          <a:p>
            <a:pPr lvl="1">
              <a:buFont typeface="Arial" panose="020B0604020202020204" pitchFamily="34" charset="0"/>
              <a:buChar char="•"/>
            </a:pPr>
            <a:r>
              <a:rPr lang="en-US" dirty="0"/>
              <a:t>Expressed a sense of injustice which resonated with the second wave feminist movement</a:t>
            </a:r>
          </a:p>
          <a:p>
            <a:pPr lvl="1">
              <a:buFont typeface="Arial" panose="020B0604020202020204" pitchFamily="34" charset="0"/>
              <a:buChar char="•"/>
            </a:pPr>
            <a:r>
              <a:rPr lang="en-US" dirty="0"/>
              <a:t>Helped alert them to the connections between public policies and private practices</a:t>
            </a:r>
          </a:p>
          <a:p>
            <a:pPr>
              <a:buFont typeface="Arial" panose="020B0604020202020204" pitchFamily="34" charset="0"/>
              <a:buChar char="•"/>
            </a:pPr>
            <a:r>
              <a:rPr lang="en-US" dirty="0"/>
              <a:t>Is still a controversial book (though no longer for being sexually scandalous) </a:t>
            </a:r>
            <a:r>
              <a:rPr lang="en-US" dirty="0">
                <a:sym typeface="Wingdings" panose="05000000000000000000" pitchFamily="2" charset="2"/>
              </a:rPr>
              <a:t> Beauvoir’s critique of patriarchy and her proposed solutions are still debated</a:t>
            </a:r>
            <a:endParaRPr lang="en-US" dirty="0"/>
          </a:p>
        </p:txBody>
      </p:sp>
      <p:sp>
        <p:nvSpPr>
          <p:cNvPr id="4" name="Slide Number Placeholder 3">
            <a:extLst>
              <a:ext uri="{FF2B5EF4-FFF2-40B4-BE49-F238E27FC236}">
                <a16:creationId xmlns:a16="http://schemas.microsoft.com/office/drawing/2014/main" id="{37E199F4-F8A5-46E1-BEA1-216987D1C7BD}"/>
              </a:ext>
            </a:extLst>
          </p:cNvPr>
          <p:cNvSpPr>
            <a:spLocks noGrp="1"/>
          </p:cNvSpPr>
          <p:nvPr>
            <p:ph type="sldNum" sz="quarter" idx="12"/>
          </p:nvPr>
        </p:nvSpPr>
        <p:spPr/>
        <p:txBody>
          <a:bodyPr/>
          <a:lstStyle/>
          <a:p>
            <a:fld id="{5D7AEF2D-0619-4DD9-A0B6-3C5CAD5F5595}" type="slidenum">
              <a:rPr lang="en-US" sz="1800" smtClean="0"/>
              <a:t>5</a:t>
            </a:fld>
            <a:endParaRPr lang="en-US" sz="1800" dirty="0"/>
          </a:p>
        </p:txBody>
      </p:sp>
      <p:pic>
        <p:nvPicPr>
          <p:cNvPr id="5" name="Picture 4">
            <a:extLst>
              <a:ext uri="{FF2B5EF4-FFF2-40B4-BE49-F238E27FC236}">
                <a16:creationId xmlns:a16="http://schemas.microsoft.com/office/drawing/2014/main" id="{54AAB1D8-7FCF-4D6A-BE90-7856100ABE61}"/>
              </a:ext>
            </a:extLst>
          </p:cNvPr>
          <p:cNvPicPr>
            <a:picLocks noChangeAspect="1"/>
          </p:cNvPicPr>
          <p:nvPr/>
        </p:nvPicPr>
        <p:blipFill>
          <a:blip r:embed="rId2"/>
          <a:stretch>
            <a:fillRect/>
          </a:stretch>
        </p:blipFill>
        <p:spPr>
          <a:xfrm>
            <a:off x="5265336" y="166022"/>
            <a:ext cx="6336427" cy="3033021"/>
          </a:xfrm>
          <a:prstGeom prst="rect">
            <a:avLst/>
          </a:prstGeom>
        </p:spPr>
      </p:pic>
    </p:spTree>
    <p:extLst>
      <p:ext uri="{BB962C8B-B14F-4D97-AF65-F5344CB8AC3E}">
        <p14:creationId xmlns:p14="http://schemas.microsoft.com/office/powerpoint/2010/main" val="126224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A0CE-FD61-4C74-897E-971D3C43EB58}"/>
              </a:ext>
            </a:extLst>
          </p:cNvPr>
          <p:cNvSpPr>
            <a:spLocks noGrp="1"/>
          </p:cNvSpPr>
          <p:nvPr>
            <p:ph type="title"/>
          </p:nvPr>
        </p:nvSpPr>
        <p:spPr/>
        <p:txBody>
          <a:bodyPr/>
          <a:lstStyle/>
          <a:p>
            <a:r>
              <a:rPr lang="en-US" i="1" dirty="0"/>
              <a:t>The Second Sex</a:t>
            </a:r>
            <a:br>
              <a:rPr lang="en-US" i="1" dirty="0"/>
            </a:br>
            <a:r>
              <a:rPr lang="en-US" dirty="0"/>
              <a:t>Equality and Sameness</a:t>
            </a:r>
            <a:endParaRPr lang="en-US" i="1" dirty="0"/>
          </a:p>
        </p:txBody>
      </p:sp>
      <p:sp>
        <p:nvSpPr>
          <p:cNvPr id="3" name="Content Placeholder 2">
            <a:extLst>
              <a:ext uri="{FF2B5EF4-FFF2-40B4-BE49-F238E27FC236}">
                <a16:creationId xmlns:a16="http://schemas.microsoft.com/office/drawing/2014/main" id="{4868093E-F42B-403E-9150-6B7301230C9E}"/>
              </a:ext>
            </a:extLst>
          </p:cNvPr>
          <p:cNvSpPr>
            <a:spLocks noGrp="1"/>
          </p:cNvSpPr>
          <p:nvPr>
            <p:ph idx="1"/>
          </p:nvPr>
        </p:nvSpPr>
        <p:spPr>
          <a:xfrm>
            <a:off x="70338" y="1845733"/>
            <a:ext cx="8762162" cy="4614051"/>
          </a:xfrm>
        </p:spPr>
        <p:txBody>
          <a:bodyPr>
            <a:normAutofit/>
          </a:bodyPr>
          <a:lstStyle/>
          <a:p>
            <a:pPr>
              <a:buFont typeface="Arial" panose="020B0604020202020204" pitchFamily="34" charset="0"/>
              <a:buChar char="•"/>
            </a:pPr>
            <a:r>
              <a:rPr lang="en-US" i="1" dirty="0"/>
              <a:t>The Second Sex </a:t>
            </a:r>
            <a:r>
              <a:rPr lang="en-US" dirty="0"/>
              <a:t>introduced the gendered/sexed body as an object of phenomenological and philosophical analysis</a:t>
            </a:r>
            <a:endParaRPr lang="en-US" i="1" dirty="0"/>
          </a:p>
          <a:p>
            <a:pPr>
              <a:buFont typeface="Arial" panose="020B0604020202020204" pitchFamily="34" charset="0"/>
              <a:buChar char="•"/>
            </a:pPr>
            <a:r>
              <a:rPr lang="en-US" dirty="0"/>
              <a:t>Her argument against patriarchy and in support of equality had to strains:</a:t>
            </a:r>
          </a:p>
          <a:p>
            <a:pPr marL="544068" lvl="1" indent="-342900">
              <a:buFont typeface="+mj-lt"/>
              <a:buAutoNum type="arabicPeriod"/>
            </a:pPr>
            <a:r>
              <a:rPr lang="en-US" dirty="0"/>
              <a:t>Critiques masculine ideology and its exploitation of sexual difference in order to systematize gender inequality</a:t>
            </a:r>
          </a:p>
          <a:p>
            <a:pPr marL="544068" lvl="1" indent="-342900">
              <a:buFont typeface="+mj-lt"/>
              <a:buAutoNum type="arabicPeriod"/>
            </a:pPr>
            <a:r>
              <a:rPr lang="en-US" dirty="0"/>
              <a:t>Shines a light on the ways that calls of equality run the risk of erasing difference </a:t>
            </a:r>
            <a:r>
              <a:rPr lang="en-US" dirty="0">
                <a:sym typeface="Wingdings" panose="05000000000000000000" pitchFamily="2" charset="2"/>
              </a:rPr>
              <a:t> this establishes the masculine subject as the “neutral” and absolute human type.</a:t>
            </a:r>
          </a:p>
          <a:p>
            <a:pPr lvl="2">
              <a:buFont typeface="Arial" panose="020B0604020202020204" pitchFamily="34" charset="0"/>
              <a:buChar char="•"/>
            </a:pPr>
            <a:r>
              <a:rPr lang="en-US" sz="1600" dirty="0"/>
              <a:t>Focuses on Plato for this strain: Plato claims that sex is by chance or accident and both women and men are able to be part of the guardian class. If women want to be part of this privileged class, they must live and act like men.</a:t>
            </a:r>
          </a:p>
          <a:p>
            <a:pPr lvl="2">
              <a:buFont typeface="Arial" panose="020B0604020202020204" pitchFamily="34" charset="0"/>
              <a:buChar char="•"/>
            </a:pPr>
            <a:r>
              <a:rPr lang="en-US" sz="1600" dirty="0"/>
              <a:t>Therefore, discrimination remains: only men or those who mold themselves as men and emulate men may rule</a:t>
            </a:r>
          </a:p>
          <a:p>
            <a:pPr lvl="2">
              <a:buFont typeface="Arial" panose="020B0604020202020204" pitchFamily="34" charset="0"/>
              <a:buChar char="•"/>
            </a:pPr>
            <a:r>
              <a:rPr lang="en-US" sz="1600" dirty="0"/>
              <a:t>Beauvoir’s philosophical argument does not fall into this trap: women and men must treat each other as equals </a:t>
            </a:r>
            <a:r>
              <a:rPr lang="en-US" sz="1600" dirty="0">
                <a:sym typeface="Wingdings" panose="05000000000000000000" pitchFamily="2" charset="2"/>
              </a:rPr>
              <a:t> this treatment requires that sexual differences be acknowledged, honored, and validated. </a:t>
            </a:r>
          </a:p>
          <a:p>
            <a:pPr lvl="2">
              <a:buFont typeface="Arial" panose="020B0604020202020204" pitchFamily="34" charset="0"/>
              <a:buChar char="•"/>
            </a:pPr>
            <a:r>
              <a:rPr lang="en-US" sz="1600" dirty="0"/>
              <a:t>Equality does not equal sameness.</a:t>
            </a:r>
          </a:p>
        </p:txBody>
      </p:sp>
      <p:sp>
        <p:nvSpPr>
          <p:cNvPr id="4" name="Slide Number Placeholder 3">
            <a:extLst>
              <a:ext uri="{FF2B5EF4-FFF2-40B4-BE49-F238E27FC236}">
                <a16:creationId xmlns:a16="http://schemas.microsoft.com/office/drawing/2014/main" id="{AB377E04-4DFF-4B42-B699-9BCD93C5AF35}"/>
              </a:ext>
            </a:extLst>
          </p:cNvPr>
          <p:cNvSpPr>
            <a:spLocks noGrp="1"/>
          </p:cNvSpPr>
          <p:nvPr>
            <p:ph type="sldNum" sz="quarter" idx="12"/>
          </p:nvPr>
        </p:nvSpPr>
        <p:spPr/>
        <p:txBody>
          <a:bodyPr/>
          <a:lstStyle/>
          <a:p>
            <a:fld id="{5D7AEF2D-0619-4DD9-A0B6-3C5CAD5F5595}" type="slidenum">
              <a:rPr lang="en-US" sz="1800" smtClean="0"/>
              <a:t>6</a:t>
            </a:fld>
            <a:endParaRPr lang="en-US" sz="1800" dirty="0"/>
          </a:p>
        </p:txBody>
      </p:sp>
      <p:pic>
        <p:nvPicPr>
          <p:cNvPr id="6" name="Picture 2" descr="The Second Sex - Kindle edition by De Beauvoir, Simone, Constance ...">
            <a:extLst>
              <a:ext uri="{FF2B5EF4-FFF2-40B4-BE49-F238E27FC236}">
                <a16:creationId xmlns:a16="http://schemas.microsoft.com/office/drawing/2014/main" id="{13F2F7FB-ACCD-42D2-B3B6-436A7F094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3420" y="876928"/>
            <a:ext cx="3086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4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F1D9-4DB6-4A10-9596-9A15004D8764}"/>
              </a:ext>
            </a:extLst>
          </p:cNvPr>
          <p:cNvSpPr>
            <a:spLocks noGrp="1"/>
          </p:cNvSpPr>
          <p:nvPr>
            <p:ph type="title"/>
          </p:nvPr>
        </p:nvSpPr>
        <p:spPr/>
        <p:txBody>
          <a:bodyPr>
            <a:normAutofit/>
          </a:bodyPr>
          <a:lstStyle/>
          <a:p>
            <a:r>
              <a:rPr lang="en-US" i="1" dirty="0"/>
              <a:t>The Second Sex</a:t>
            </a:r>
            <a:br>
              <a:rPr lang="en-US" i="1" dirty="0"/>
            </a:br>
            <a:r>
              <a:rPr lang="en-US" sz="3600" dirty="0"/>
              <a:t>Phenomenology and acknowledging difference</a:t>
            </a:r>
            <a:endParaRPr lang="en-US" i="1" dirty="0"/>
          </a:p>
        </p:txBody>
      </p:sp>
      <p:sp>
        <p:nvSpPr>
          <p:cNvPr id="3" name="Content Placeholder 2">
            <a:extLst>
              <a:ext uri="{FF2B5EF4-FFF2-40B4-BE49-F238E27FC236}">
                <a16:creationId xmlns:a16="http://schemas.microsoft.com/office/drawing/2014/main" id="{254437C2-0EC1-49D2-B3F1-B9EC29953A43}"/>
              </a:ext>
            </a:extLst>
          </p:cNvPr>
          <p:cNvSpPr>
            <a:spLocks noGrp="1"/>
          </p:cNvSpPr>
          <p:nvPr>
            <p:ph idx="1"/>
          </p:nvPr>
        </p:nvSpPr>
        <p:spPr>
          <a:xfrm>
            <a:off x="80387" y="1845733"/>
            <a:ext cx="11786715" cy="4494777"/>
          </a:xfrm>
        </p:spPr>
        <p:txBody>
          <a:bodyPr>
            <a:normAutofit/>
          </a:bodyPr>
          <a:lstStyle/>
          <a:p>
            <a:pPr>
              <a:buFont typeface="Arial" panose="020B0604020202020204" pitchFamily="34" charset="0"/>
              <a:buChar char="•"/>
            </a:pPr>
            <a:r>
              <a:rPr lang="en-US" i="1" dirty="0"/>
              <a:t> </a:t>
            </a:r>
            <a:r>
              <a:rPr lang="en-US" dirty="0"/>
              <a:t>Argues against what Beauvoir sees as a false dichotomy: either the genders are equal or they are different</a:t>
            </a:r>
          </a:p>
          <a:p>
            <a:pPr>
              <a:buFont typeface="Arial" panose="020B0604020202020204" pitchFamily="34" charset="0"/>
              <a:buChar char="•"/>
            </a:pPr>
            <a:r>
              <a:rPr lang="en-US" dirty="0"/>
              <a:t>Argues that women are equal to men, while still acknowledging sexual difference </a:t>
            </a:r>
            <a:r>
              <a:rPr lang="en-US" dirty="0">
                <a:sym typeface="Wingdings" panose="05000000000000000000" pitchFamily="2" charset="2"/>
              </a:rPr>
              <a:t> unjust and immoral to argue for women’s subordination based on this difference</a:t>
            </a:r>
          </a:p>
          <a:p>
            <a:pPr lvl="1">
              <a:buFont typeface="Arial" panose="020B0604020202020204" pitchFamily="34" charset="0"/>
              <a:buChar char="•"/>
            </a:pPr>
            <a:r>
              <a:rPr lang="en-US" dirty="0"/>
              <a:t>However, it is un-phenomenological to dismiss it </a:t>
            </a:r>
            <a:r>
              <a:rPr lang="en-US" dirty="0">
                <a:sym typeface="Wingdings" panose="05000000000000000000" pitchFamily="2" charset="2"/>
              </a:rPr>
              <a:t> as a phenomenologist, Beauvoir’s challenge is to analyze women’s particular embodied experiences – also how are these experiences determined by our “everyday attitude”?</a:t>
            </a:r>
          </a:p>
          <a:p>
            <a:pPr lvl="2">
              <a:buFont typeface="Arial" panose="020B0604020202020204" pitchFamily="34" charset="0"/>
              <a:buChar char="•"/>
            </a:pPr>
            <a:r>
              <a:rPr lang="en-US" sz="1800" dirty="0"/>
              <a:t>“everyday attitude”: these are the assumptions we make based on “common sense” that we uncritically bring to our experiences </a:t>
            </a:r>
          </a:p>
          <a:p>
            <a:pPr lvl="2">
              <a:buFont typeface="Arial" panose="020B0604020202020204" pitchFamily="34" charset="0"/>
              <a:buChar char="•"/>
            </a:pPr>
            <a:r>
              <a:rPr lang="en-US" sz="1800" dirty="0"/>
              <a:t>Common sense and cultural assumptions filter and frame women’s experiences of their own bodies </a:t>
            </a:r>
            <a:r>
              <a:rPr lang="en-US" sz="1800" dirty="0">
                <a:sym typeface="Wingdings" panose="05000000000000000000" pitchFamily="2" charset="2"/>
              </a:rPr>
              <a:t> for example, women are called “the weaker sex”, but what is this assertion based on? Upper body strength? Size? But isn’t longevity a form of strength?</a:t>
            </a:r>
          </a:p>
          <a:p>
            <a:pPr lvl="2">
              <a:buFont typeface="Arial" panose="020B0604020202020204" pitchFamily="34" charset="0"/>
              <a:buChar char="•"/>
            </a:pPr>
            <a:r>
              <a:rPr lang="en-US" sz="1800" dirty="0">
                <a:sym typeface="Wingdings" panose="05000000000000000000" pitchFamily="2" charset="2"/>
              </a:rPr>
              <a:t>The set of criteria used to judge and assert the supposedly self-evident fact of women’s weakness  she then transforms it from an unquestionable fact to a biased and unreliable assumption</a:t>
            </a:r>
            <a:endParaRPr lang="en-US" sz="1800" dirty="0"/>
          </a:p>
        </p:txBody>
      </p:sp>
      <p:sp>
        <p:nvSpPr>
          <p:cNvPr id="4" name="Slide Number Placeholder 3">
            <a:extLst>
              <a:ext uri="{FF2B5EF4-FFF2-40B4-BE49-F238E27FC236}">
                <a16:creationId xmlns:a16="http://schemas.microsoft.com/office/drawing/2014/main" id="{6AB0BF48-7603-42B5-87F2-7743486C1D23}"/>
              </a:ext>
            </a:extLst>
          </p:cNvPr>
          <p:cNvSpPr>
            <a:spLocks noGrp="1"/>
          </p:cNvSpPr>
          <p:nvPr>
            <p:ph type="sldNum" sz="quarter" idx="12"/>
          </p:nvPr>
        </p:nvSpPr>
        <p:spPr/>
        <p:txBody>
          <a:bodyPr/>
          <a:lstStyle/>
          <a:p>
            <a:fld id="{5D7AEF2D-0619-4DD9-A0B6-3C5CAD5F5595}" type="slidenum">
              <a:rPr lang="en-US" sz="1800" smtClean="0"/>
              <a:t>7</a:t>
            </a:fld>
            <a:endParaRPr lang="en-US" sz="1800" dirty="0"/>
          </a:p>
        </p:txBody>
      </p:sp>
    </p:spTree>
    <p:extLst>
      <p:ext uri="{BB962C8B-B14F-4D97-AF65-F5344CB8AC3E}">
        <p14:creationId xmlns:p14="http://schemas.microsoft.com/office/powerpoint/2010/main" val="280229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CD43-2A87-4A1C-92F4-078349203867}"/>
              </a:ext>
            </a:extLst>
          </p:cNvPr>
          <p:cNvSpPr>
            <a:spLocks noGrp="1"/>
          </p:cNvSpPr>
          <p:nvPr>
            <p:ph type="title"/>
          </p:nvPr>
        </p:nvSpPr>
        <p:spPr/>
        <p:txBody>
          <a:bodyPr/>
          <a:lstStyle/>
          <a:p>
            <a:r>
              <a:rPr lang="en-US" i="1" dirty="0"/>
              <a:t>The Second Sex</a:t>
            </a:r>
            <a:br>
              <a:rPr lang="en-US" i="1" dirty="0"/>
            </a:br>
            <a:r>
              <a:rPr lang="en-US" sz="2800" dirty="0"/>
              <a:t>Distinction between sex and gender</a:t>
            </a:r>
            <a:endParaRPr lang="en-US" i="1" dirty="0"/>
          </a:p>
        </p:txBody>
      </p:sp>
      <p:sp>
        <p:nvSpPr>
          <p:cNvPr id="3" name="Content Placeholder 2">
            <a:extLst>
              <a:ext uri="{FF2B5EF4-FFF2-40B4-BE49-F238E27FC236}">
                <a16:creationId xmlns:a16="http://schemas.microsoft.com/office/drawing/2014/main" id="{02F28065-BF36-4231-94BF-C176B079E0E2}"/>
              </a:ext>
            </a:extLst>
          </p:cNvPr>
          <p:cNvSpPr>
            <a:spLocks noGrp="1"/>
          </p:cNvSpPr>
          <p:nvPr>
            <p:ph idx="1"/>
          </p:nvPr>
        </p:nvSpPr>
        <p:spPr>
          <a:xfrm>
            <a:off x="291401" y="1845733"/>
            <a:ext cx="11465169" cy="4414389"/>
          </a:xfrm>
        </p:spPr>
        <p:txBody>
          <a:bodyPr>
            <a:normAutofit/>
          </a:bodyPr>
          <a:lstStyle/>
          <a:p>
            <a:pPr>
              <a:buFont typeface="Wingdings" panose="05000000000000000000" pitchFamily="2" charset="2"/>
              <a:buChar char="§"/>
            </a:pPr>
            <a:r>
              <a:rPr lang="en-US" dirty="0"/>
              <a:t>“One is not born but becomes a woman” </a:t>
            </a:r>
            <a:r>
              <a:rPr lang="en-US" dirty="0">
                <a:sym typeface="Wingdings" panose="05000000000000000000" pitchFamily="2" charset="2"/>
              </a:rPr>
              <a:t> credited with pointing out the distinction between sex and gender</a:t>
            </a:r>
            <a:endParaRPr lang="en-US" dirty="0"/>
          </a:p>
          <a:p>
            <a:pPr>
              <a:buFont typeface="Wingdings" panose="05000000000000000000" pitchFamily="2" charset="2"/>
              <a:buChar char="§"/>
            </a:pPr>
            <a:r>
              <a:rPr lang="en-US" dirty="0"/>
              <a:t>This is a statement which could have incredibly radical implications, and though it is still being studied and explored, most feminists, sociologists, and philosophers now ascribe to its meaning: gender is not something that someone is born into, but something that one developed into through social conditioning.</a:t>
            </a:r>
          </a:p>
          <a:p>
            <a:pPr>
              <a:buFont typeface="Wingdings" panose="05000000000000000000" pitchFamily="2" charset="2"/>
              <a:buChar char="§"/>
            </a:pPr>
            <a:r>
              <a:rPr lang="en-US" dirty="0"/>
              <a:t>Important background to transgender theory</a:t>
            </a:r>
          </a:p>
          <a:p>
            <a:pPr>
              <a:buFont typeface="Wingdings" panose="05000000000000000000" pitchFamily="2" charset="2"/>
              <a:buChar char="§"/>
            </a:pPr>
            <a:r>
              <a:rPr lang="en-US" i="1" dirty="0"/>
              <a:t>The Second Sex</a:t>
            </a:r>
            <a:r>
              <a:rPr lang="en-US" dirty="0"/>
              <a:t> gave us the language for examining the social constructions of gender and then it gave us a method to for challenging these social constructions.</a:t>
            </a:r>
            <a:endParaRPr lang="en-US" i="1" dirty="0"/>
          </a:p>
          <a:p>
            <a:pPr>
              <a:buFont typeface="Wingdings" panose="05000000000000000000" pitchFamily="2" charset="2"/>
              <a:buChar char="§"/>
            </a:pPr>
            <a:r>
              <a:rPr lang="en-US" dirty="0"/>
              <a:t>Beauvoir does not accept the “everyday attitude” or common sense idea which accepts that it is automatically true that anyone born with “female” genitalia is born a woman </a:t>
            </a:r>
            <a:r>
              <a:rPr lang="en-US" dirty="0">
                <a:sym typeface="Wingdings" panose="05000000000000000000" pitchFamily="2" charset="2"/>
              </a:rPr>
              <a:t> here she takes on a foundational rule of phenomenology:</a:t>
            </a:r>
          </a:p>
          <a:p>
            <a:pPr lvl="1">
              <a:buFont typeface="Wingdings" panose="05000000000000000000" pitchFamily="2" charset="2"/>
              <a:buChar char="§"/>
            </a:pPr>
            <a:r>
              <a:rPr lang="en-US" dirty="0"/>
              <a:t>Search out and identify any assumptions and put them aside as biases or based on social conditioning. Only incorporate them into your analysis if experience validates them.</a:t>
            </a:r>
          </a:p>
        </p:txBody>
      </p:sp>
      <p:sp>
        <p:nvSpPr>
          <p:cNvPr id="4" name="Slide Number Placeholder 3">
            <a:extLst>
              <a:ext uri="{FF2B5EF4-FFF2-40B4-BE49-F238E27FC236}">
                <a16:creationId xmlns:a16="http://schemas.microsoft.com/office/drawing/2014/main" id="{103705E1-D73C-4349-9864-2BB3D624B5CB}"/>
              </a:ext>
            </a:extLst>
          </p:cNvPr>
          <p:cNvSpPr>
            <a:spLocks noGrp="1"/>
          </p:cNvSpPr>
          <p:nvPr>
            <p:ph type="sldNum" sz="quarter" idx="12"/>
          </p:nvPr>
        </p:nvSpPr>
        <p:spPr/>
        <p:txBody>
          <a:bodyPr/>
          <a:lstStyle/>
          <a:p>
            <a:fld id="{5D7AEF2D-0619-4DD9-A0B6-3C5CAD5F5595}" type="slidenum">
              <a:rPr lang="en-US" sz="2400" smtClean="0"/>
              <a:t>8</a:t>
            </a:fld>
            <a:endParaRPr lang="en-US" dirty="0"/>
          </a:p>
        </p:txBody>
      </p:sp>
    </p:spTree>
    <p:extLst>
      <p:ext uri="{BB962C8B-B14F-4D97-AF65-F5344CB8AC3E}">
        <p14:creationId xmlns:p14="http://schemas.microsoft.com/office/powerpoint/2010/main" val="50933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4ADE-1043-4DEA-9F20-D56BDF8A187A}"/>
              </a:ext>
            </a:extLst>
          </p:cNvPr>
          <p:cNvSpPr>
            <a:spLocks noGrp="1"/>
          </p:cNvSpPr>
          <p:nvPr>
            <p:ph type="title"/>
          </p:nvPr>
        </p:nvSpPr>
        <p:spPr>
          <a:xfrm>
            <a:off x="140678" y="192293"/>
            <a:ext cx="7335296" cy="1556120"/>
          </a:xfrm>
        </p:spPr>
        <p:txBody>
          <a:bodyPr/>
          <a:lstStyle/>
          <a:p>
            <a:r>
              <a:rPr lang="en-US" dirty="0"/>
              <a:t>Contentions in Trans Theory</a:t>
            </a:r>
            <a:br>
              <a:rPr lang="en-US" dirty="0"/>
            </a:br>
            <a:r>
              <a:rPr lang="en-US" sz="3200" i="1" dirty="0"/>
              <a:t>Fighting to be recognized as your true gender</a:t>
            </a:r>
            <a:endParaRPr lang="en-US" dirty="0"/>
          </a:p>
        </p:txBody>
      </p:sp>
      <p:sp>
        <p:nvSpPr>
          <p:cNvPr id="3" name="Content Placeholder 2">
            <a:extLst>
              <a:ext uri="{FF2B5EF4-FFF2-40B4-BE49-F238E27FC236}">
                <a16:creationId xmlns:a16="http://schemas.microsoft.com/office/drawing/2014/main" id="{41464D86-6B9D-43E2-9CBC-01CCBA70ECDC}"/>
              </a:ext>
            </a:extLst>
          </p:cNvPr>
          <p:cNvSpPr>
            <a:spLocks noGrp="1"/>
          </p:cNvSpPr>
          <p:nvPr>
            <p:ph idx="1"/>
          </p:nvPr>
        </p:nvSpPr>
        <p:spPr>
          <a:xfrm>
            <a:off x="140678" y="1845734"/>
            <a:ext cx="6712298" cy="4434486"/>
          </a:xfrm>
        </p:spPr>
        <p:txBody>
          <a:bodyPr>
            <a:normAutofit/>
          </a:bodyPr>
          <a:lstStyle/>
          <a:p>
            <a:pPr>
              <a:buFont typeface="Arial" panose="020B0604020202020204" pitchFamily="34" charset="0"/>
              <a:buChar char="•"/>
            </a:pPr>
            <a:r>
              <a:rPr lang="en-US" dirty="0"/>
              <a:t> Beauvoir claims that one is not born a woman, but becomes one through social conditioning. </a:t>
            </a:r>
          </a:p>
          <a:p>
            <a:pPr>
              <a:buFont typeface="Arial" panose="020B0604020202020204" pitchFamily="34" charset="0"/>
              <a:buChar char="•"/>
            </a:pPr>
            <a:r>
              <a:rPr lang="en-US" dirty="0"/>
              <a:t> Though transgender theorists and advocates might agree that there should not be a legally or socially binding link between genitalia and gender, some might take issue with some of Beauvoir’s claims:</a:t>
            </a:r>
          </a:p>
          <a:p>
            <a:pPr lvl="1">
              <a:buFont typeface="Arial" panose="020B0604020202020204" pitchFamily="34" charset="0"/>
              <a:buChar char="•"/>
            </a:pPr>
            <a:r>
              <a:rPr lang="en-US" dirty="0"/>
              <a:t>If gender is a social construction, then there is no reason why a person shouldn’t be able to identify with any gender they want to </a:t>
            </a:r>
            <a:r>
              <a:rPr lang="en-US" dirty="0">
                <a:sym typeface="Wingdings" panose="05000000000000000000" pitchFamily="2" charset="2"/>
              </a:rPr>
              <a:t> even changing their gender identity several times or not identifying with any gender.</a:t>
            </a:r>
          </a:p>
          <a:p>
            <a:pPr lvl="1">
              <a:buFont typeface="Arial" panose="020B0604020202020204" pitchFamily="34" charset="0"/>
              <a:buChar char="•"/>
            </a:pPr>
            <a:r>
              <a:rPr lang="en-US" dirty="0">
                <a:sym typeface="Wingdings" panose="05000000000000000000" pitchFamily="2" charset="2"/>
              </a:rPr>
              <a:t>However, many trans people don’t believe that gender is a social construct  for them transitioning is a battle to be fought with how they feel “inside”. For some, their bodies are a barrier to being recognized as their true selves, a true self that is not a social construction, but a deeply felt and </a:t>
            </a:r>
            <a:r>
              <a:rPr lang="en-US" i="1" dirty="0">
                <a:sym typeface="Wingdings" panose="05000000000000000000" pitchFamily="2" charset="2"/>
              </a:rPr>
              <a:t>real</a:t>
            </a:r>
            <a:r>
              <a:rPr lang="en-US" dirty="0">
                <a:sym typeface="Wingdings" panose="05000000000000000000" pitchFamily="2" charset="2"/>
              </a:rPr>
              <a:t> gender</a:t>
            </a:r>
            <a:endParaRPr lang="en-US" dirty="0"/>
          </a:p>
        </p:txBody>
      </p:sp>
      <p:sp>
        <p:nvSpPr>
          <p:cNvPr id="4" name="Slide Number Placeholder 3">
            <a:extLst>
              <a:ext uri="{FF2B5EF4-FFF2-40B4-BE49-F238E27FC236}">
                <a16:creationId xmlns:a16="http://schemas.microsoft.com/office/drawing/2014/main" id="{8F599B2B-E98C-407B-B4B0-4A7E2D05E3B4}"/>
              </a:ext>
            </a:extLst>
          </p:cNvPr>
          <p:cNvSpPr>
            <a:spLocks noGrp="1"/>
          </p:cNvSpPr>
          <p:nvPr>
            <p:ph type="sldNum" sz="quarter" idx="12"/>
          </p:nvPr>
        </p:nvSpPr>
        <p:spPr/>
        <p:txBody>
          <a:bodyPr/>
          <a:lstStyle/>
          <a:p>
            <a:fld id="{5D7AEF2D-0619-4DD9-A0B6-3C5CAD5F5595}" type="slidenum">
              <a:rPr lang="en-US" sz="2000" smtClean="0"/>
              <a:t>9</a:t>
            </a:fld>
            <a:endParaRPr lang="en-US" sz="2000" dirty="0"/>
          </a:p>
        </p:txBody>
      </p:sp>
      <p:pic>
        <p:nvPicPr>
          <p:cNvPr id="5" name="Picture 4">
            <a:extLst>
              <a:ext uri="{FF2B5EF4-FFF2-40B4-BE49-F238E27FC236}">
                <a16:creationId xmlns:a16="http://schemas.microsoft.com/office/drawing/2014/main" id="{A2E9EAEA-B10F-4FAE-ACA4-B8B76A9E6D54}"/>
              </a:ext>
            </a:extLst>
          </p:cNvPr>
          <p:cNvPicPr>
            <a:picLocks noChangeAspect="1"/>
          </p:cNvPicPr>
          <p:nvPr/>
        </p:nvPicPr>
        <p:blipFill>
          <a:blip r:embed="rId2"/>
          <a:stretch>
            <a:fillRect/>
          </a:stretch>
        </p:blipFill>
        <p:spPr>
          <a:xfrm>
            <a:off x="6993653" y="1969373"/>
            <a:ext cx="4876800" cy="3562350"/>
          </a:xfrm>
          <a:prstGeom prst="rect">
            <a:avLst/>
          </a:prstGeom>
        </p:spPr>
      </p:pic>
      <p:sp>
        <p:nvSpPr>
          <p:cNvPr id="6" name="TextBox 5">
            <a:extLst>
              <a:ext uri="{FF2B5EF4-FFF2-40B4-BE49-F238E27FC236}">
                <a16:creationId xmlns:a16="http://schemas.microsoft.com/office/drawing/2014/main" id="{69182EC2-48EA-4EBC-BA40-B916CAD06355}"/>
              </a:ext>
            </a:extLst>
          </p:cNvPr>
          <p:cNvSpPr txBox="1"/>
          <p:nvPr/>
        </p:nvSpPr>
        <p:spPr>
          <a:xfrm>
            <a:off x="7475974" y="110619"/>
            <a:ext cx="4394479" cy="1477328"/>
          </a:xfrm>
          <a:prstGeom prst="rect">
            <a:avLst/>
          </a:prstGeom>
          <a:noFill/>
        </p:spPr>
        <p:txBody>
          <a:bodyPr wrap="square" rtlCol="0">
            <a:spAutoFit/>
          </a:bodyPr>
          <a:lstStyle/>
          <a:p>
            <a:r>
              <a:rPr lang="en-US" dirty="0"/>
              <a:t>Helpful key terms:</a:t>
            </a:r>
          </a:p>
          <a:p>
            <a:pPr marL="285750" indent="-285750">
              <a:buFont typeface="Arial" panose="020B0604020202020204" pitchFamily="34" charset="0"/>
              <a:buChar char="•"/>
            </a:pPr>
            <a:r>
              <a:rPr lang="en-US" b="1" dirty="0"/>
              <a:t>Transgender: </a:t>
            </a:r>
            <a:r>
              <a:rPr lang="en-US" dirty="0"/>
              <a:t>does not identify with the gender they were assigned at birth</a:t>
            </a:r>
          </a:p>
          <a:p>
            <a:pPr marL="285750" indent="-285750">
              <a:buFont typeface="Arial" panose="020B0604020202020204" pitchFamily="34" charset="0"/>
              <a:buChar char="•"/>
            </a:pPr>
            <a:r>
              <a:rPr lang="en-US" b="1" dirty="0"/>
              <a:t>Cisgender</a:t>
            </a:r>
            <a:r>
              <a:rPr lang="en-US" dirty="0"/>
              <a:t>: does identify with the gender they were assigned at birth</a:t>
            </a:r>
          </a:p>
        </p:txBody>
      </p:sp>
    </p:spTree>
    <p:extLst>
      <p:ext uri="{BB962C8B-B14F-4D97-AF65-F5344CB8AC3E}">
        <p14:creationId xmlns:p14="http://schemas.microsoft.com/office/powerpoint/2010/main" val="3363513706"/>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1908</TotalTime>
  <Words>1713</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Simone  de Beauvoir</vt:lpstr>
      <vt:lpstr>Simone de Beauvoir: philosopher 1908-1986</vt:lpstr>
      <vt:lpstr>Life and education meeting the existentialists</vt:lpstr>
      <vt:lpstr>Literature and the Metaphysical Essay (1946)</vt:lpstr>
      <vt:lpstr>The Second Sex</vt:lpstr>
      <vt:lpstr>The Second Sex Equality and Sameness</vt:lpstr>
      <vt:lpstr>The Second Sex Phenomenology and acknowledging difference</vt:lpstr>
      <vt:lpstr>The Second Sex Distinction between sex and gender</vt:lpstr>
      <vt:lpstr>Contentions in Trans Theory Fighting to be recognized as your true gender</vt:lpstr>
      <vt:lpstr>Woman as Other the evolution of Hegel’s Master-Slave dialectic</vt:lpstr>
      <vt:lpstr>The Second Sex Requirements for liberation</vt:lpstr>
      <vt:lpstr>Sources &amp;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Weber</dc:title>
  <dc:creator>Elfaki</dc:creator>
  <cp:lastModifiedBy>Elfaki</cp:lastModifiedBy>
  <cp:revision>98</cp:revision>
  <dcterms:created xsi:type="dcterms:W3CDTF">2020-03-17T17:23:06Z</dcterms:created>
  <dcterms:modified xsi:type="dcterms:W3CDTF">2020-04-14T01:09:15Z</dcterms:modified>
</cp:coreProperties>
</file>